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F8A5F-5208-16D4-6559-53A700DB80CA}" v="493" dt="2020-11-15T09:34:04.663"/>
    <p1510:client id="{AE96B74C-F4B2-7342-9E7E-811BF225595E}" v="5" dt="2020-11-16T09:07:39.085"/>
    <p1510:client id="{0EA842A2-606B-DB17-CD9B-65D7D1F52247}" v="12" dt="2020-11-14T18:42:50.309"/>
    <p1510:client id="{33BD3B57-EEE0-AAC6-69CE-EDE091EB41B0}" v="2669" dt="2020-11-14T18:32:43.346"/>
    <p1510:client id="{DEB4089D-C630-2DAB-0C43-D0F5C9297CDF}" v="21" dt="2020-11-16T09:30:36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1916E-BDAE-432C-B5C0-6A2161344C2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A5F46C-A4DB-4655-AFB4-4A1ACF56E3C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Jest to rodzaj stresu, który negatywnie wpływa na zdrowie fizyczne i psychiczne. Blokuje możliwość logicznego myślenia, hamuje koncentrację oraz kreatywność.</a:t>
          </a:r>
          <a:endParaRPr lang="en-US"/>
        </a:p>
      </dgm:t>
    </dgm:pt>
    <dgm:pt modelId="{E96A584C-DBE3-41E3-8558-6499F224A89B}" type="parTrans" cxnId="{6CCB8973-CDEB-45D5-BB67-BFDA32FF9418}">
      <dgm:prSet/>
      <dgm:spPr/>
      <dgm:t>
        <a:bodyPr/>
        <a:lstStyle/>
        <a:p>
          <a:endParaRPr lang="en-US"/>
        </a:p>
      </dgm:t>
    </dgm:pt>
    <dgm:pt modelId="{52B052D9-9098-43F5-B915-AEB22BF4E1A4}" type="sibTrans" cxnId="{6CCB8973-CDEB-45D5-BB67-BFDA32FF9418}">
      <dgm:prSet/>
      <dgm:spPr/>
      <dgm:t>
        <a:bodyPr/>
        <a:lstStyle/>
        <a:p>
          <a:endParaRPr lang="en-US"/>
        </a:p>
      </dgm:t>
    </dgm:pt>
    <dgm:pt modelId="{52AD8D0D-3D9A-4546-84B1-E388BF2CD74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>
              <a:latin typeface="Neue Haas Grotesk Text Pro"/>
            </a:rPr>
            <a:t>Najbardziej</a:t>
          </a:r>
          <a:r>
            <a:rPr lang="pl-PL"/>
            <a:t> niebezpieczny jest stres długotrwały, głęboko ukryty w podświadomości, który negatywnie wpływa na zdrowie, doprowadzając do poważnych chorób.</a:t>
          </a:r>
          <a:endParaRPr lang="en-US"/>
        </a:p>
      </dgm:t>
    </dgm:pt>
    <dgm:pt modelId="{C5CAE106-0C8F-4308-93F0-E73E040ECB19}" type="parTrans" cxnId="{92858A0D-7248-461F-8551-FE9290182811}">
      <dgm:prSet/>
      <dgm:spPr/>
      <dgm:t>
        <a:bodyPr/>
        <a:lstStyle/>
        <a:p>
          <a:endParaRPr lang="en-US"/>
        </a:p>
      </dgm:t>
    </dgm:pt>
    <dgm:pt modelId="{CC381459-B50D-43E6-952C-96E4AEA8E173}" type="sibTrans" cxnId="{92858A0D-7248-461F-8551-FE9290182811}">
      <dgm:prSet/>
      <dgm:spPr/>
      <dgm:t>
        <a:bodyPr/>
        <a:lstStyle/>
        <a:p>
          <a:endParaRPr lang="en-US"/>
        </a:p>
      </dgm:t>
    </dgm:pt>
    <dgm:pt modelId="{8EA64C88-7D05-4DB0-ACAF-BC951900C32B}" type="pres">
      <dgm:prSet presAssocID="{9411916E-BDAE-432C-B5C0-6A2161344C2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96A0DD5-382E-471A-815D-80F395DB3ED6}" type="pres">
      <dgm:prSet presAssocID="{AEA5F46C-A4DB-4655-AFB4-4A1ACF56E3C3}" presName="compNode" presStyleCnt="0"/>
      <dgm:spPr/>
    </dgm:pt>
    <dgm:pt modelId="{5F9E04DA-07DC-43CC-A7D9-6074DDA8A26F}" type="pres">
      <dgm:prSet presAssocID="{AEA5F46C-A4DB-4655-AFB4-4A1ACF56E3C3}" presName="bgRect" presStyleLbl="bgShp" presStyleIdx="0" presStyleCnt="2"/>
      <dgm:spPr/>
    </dgm:pt>
    <dgm:pt modelId="{034F4EE9-30C4-455A-9E08-7B23D52F3E53}" type="pres">
      <dgm:prSet presAssocID="{AEA5F46C-A4DB-4655-AFB4-4A1ACF56E3C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023DEFF-3CF2-4A71-BD49-B013D8C61266}" type="pres">
      <dgm:prSet presAssocID="{AEA5F46C-A4DB-4655-AFB4-4A1ACF56E3C3}" presName="spaceRect" presStyleCnt="0"/>
      <dgm:spPr/>
    </dgm:pt>
    <dgm:pt modelId="{3FF8D38E-6A7A-4265-B52A-2E13384C6113}" type="pres">
      <dgm:prSet presAssocID="{AEA5F46C-A4DB-4655-AFB4-4A1ACF56E3C3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1D9B17D1-F881-474A-B0E0-BC30599F3BA7}" type="pres">
      <dgm:prSet presAssocID="{52B052D9-9098-43F5-B915-AEB22BF4E1A4}" presName="sibTrans" presStyleCnt="0"/>
      <dgm:spPr/>
    </dgm:pt>
    <dgm:pt modelId="{09A7D897-B601-4DE0-A97C-0B28680BADC8}" type="pres">
      <dgm:prSet presAssocID="{52AD8D0D-3D9A-4546-84B1-E388BF2CD747}" presName="compNode" presStyleCnt="0"/>
      <dgm:spPr/>
    </dgm:pt>
    <dgm:pt modelId="{CE60909B-2DEF-4F10-8DDD-FE3D5E232B89}" type="pres">
      <dgm:prSet presAssocID="{52AD8D0D-3D9A-4546-84B1-E388BF2CD747}" presName="bgRect" presStyleLbl="bgShp" presStyleIdx="1" presStyleCnt="2"/>
      <dgm:spPr/>
    </dgm:pt>
    <dgm:pt modelId="{E6818BF2-9C6B-48FE-9669-FDF7177089FB}" type="pres">
      <dgm:prSet presAssocID="{52AD8D0D-3D9A-4546-84B1-E388BF2CD74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iebezpieczeństwo"/>
        </a:ext>
      </dgm:extLst>
    </dgm:pt>
    <dgm:pt modelId="{C9D60110-CF22-468C-8F83-DAF39EFC01EF}" type="pres">
      <dgm:prSet presAssocID="{52AD8D0D-3D9A-4546-84B1-E388BF2CD747}" presName="spaceRect" presStyleCnt="0"/>
      <dgm:spPr/>
    </dgm:pt>
    <dgm:pt modelId="{3C784346-989B-4C2C-8B8B-9F24E09FB266}" type="pres">
      <dgm:prSet presAssocID="{52AD8D0D-3D9A-4546-84B1-E388BF2CD747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9EC8F388-5C74-4A7E-B6F2-14AAF9B82B70}" type="presOf" srcId="{AEA5F46C-A4DB-4655-AFB4-4A1ACF56E3C3}" destId="{3FF8D38E-6A7A-4265-B52A-2E13384C6113}" srcOrd="0" destOrd="0" presId="urn:microsoft.com/office/officeart/2018/2/layout/IconVerticalSolidList"/>
    <dgm:cxn modelId="{F5A53042-614D-4E8F-BB0D-855BD77EF691}" type="presOf" srcId="{9411916E-BDAE-432C-B5C0-6A2161344C2A}" destId="{8EA64C88-7D05-4DB0-ACAF-BC951900C32B}" srcOrd="0" destOrd="0" presId="urn:microsoft.com/office/officeart/2018/2/layout/IconVerticalSolidList"/>
    <dgm:cxn modelId="{92858A0D-7248-461F-8551-FE9290182811}" srcId="{9411916E-BDAE-432C-B5C0-6A2161344C2A}" destId="{52AD8D0D-3D9A-4546-84B1-E388BF2CD747}" srcOrd="1" destOrd="0" parTransId="{C5CAE106-0C8F-4308-93F0-E73E040ECB19}" sibTransId="{CC381459-B50D-43E6-952C-96E4AEA8E173}"/>
    <dgm:cxn modelId="{6CCB8973-CDEB-45D5-BB67-BFDA32FF9418}" srcId="{9411916E-BDAE-432C-B5C0-6A2161344C2A}" destId="{AEA5F46C-A4DB-4655-AFB4-4A1ACF56E3C3}" srcOrd="0" destOrd="0" parTransId="{E96A584C-DBE3-41E3-8558-6499F224A89B}" sibTransId="{52B052D9-9098-43F5-B915-AEB22BF4E1A4}"/>
    <dgm:cxn modelId="{5A528C55-7C41-40B2-AA1A-7CA59ABA6933}" type="presOf" srcId="{52AD8D0D-3D9A-4546-84B1-E388BF2CD747}" destId="{3C784346-989B-4C2C-8B8B-9F24E09FB266}" srcOrd="0" destOrd="0" presId="urn:microsoft.com/office/officeart/2018/2/layout/IconVerticalSolidList"/>
    <dgm:cxn modelId="{675F5849-76A9-476B-BA13-1A6C769185F3}" type="presParOf" srcId="{8EA64C88-7D05-4DB0-ACAF-BC951900C32B}" destId="{C96A0DD5-382E-471A-815D-80F395DB3ED6}" srcOrd="0" destOrd="0" presId="urn:microsoft.com/office/officeart/2018/2/layout/IconVerticalSolidList"/>
    <dgm:cxn modelId="{509D3790-B8E8-439C-9987-0659E2774806}" type="presParOf" srcId="{C96A0DD5-382E-471A-815D-80F395DB3ED6}" destId="{5F9E04DA-07DC-43CC-A7D9-6074DDA8A26F}" srcOrd="0" destOrd="0" presId="urn:microsoft.com/office/officeart/2018/2/layout/IconVerticalSolidList"/>
    <dgm:cxn modelId="{2E98EECD-69A5-45AA-A307-3237E8E02846}" type="presParOf" srcId="{C96A0DD5-382E-471A-815D-80F395DB3ED6}" destId="{034F4EE9-30C4-455A-9E08-7B23D52F3E53}" srcOrd="1" destOrd="0" presId="urn:microsoft.com/office/officeart/2018/2/layout/IconVerticalSolidList"/>
    <dgm:cxn modelId="{8DD16CB2-55B8-41CC-93A8-4A01B088D15A}" type="presParOf" srcId="{C96A0DD5-382E-471A-815D-80F395DB3ED6}" destId="{E023DEFF-3CF2-4A71-BD49-B013D8C61266}" srcOrd="2" destOrd="0" presId="urn:microsoft.com/office/officeart/2018/2/layout/IconVerticalSolidList"/>
    <dgm:cxn modelId="{408E9320-1D64-4FCB-9F6C-350F433B6067}" type="presParOf" srcId="{C96A0DD5-382E-471A-815D-80F395DB3ED6}" destId="{3FF8D38E-6A7A-4265-B52A-2E13384C6113}" srcOrd="3" destOrd="0" presId="urn:microsoft.com/office/officeart/2018/2/layout/IconVerticalSolidList"/>
    <dgm:cxn modelId="{FE8DC959-A0A6-4661-95CC-C9EA3342A640}" type="presParOf" srcId="{8EA64C88-7D05-4DB0-ACAF-BC951900C32B}" destId="{1D9B17D1-F881-474A-B0E0-BC30599F3BA7}" srcOrd="1" destOrd="0" presId="urn:microsoft.com/office/officeart/2018/2/layout/IconVerticalSolidList"/>
    <dgm:cxn modelId="{4825E160-7386-427A-BE99-8C45F9313676}" type="presParOf" srcId="{8EA64C88-7D05-4DB0-ACAF-BC951900C32B}" destId="{09A7D897-B601-4DE0-A97C-0B28680BADC8}" srcOrd="2" destOrd="0" presId="urn:microsoft.com/office/officeart/2018/2/layout/IconVerticalSolidList"/>
    <dgm:cxn modelId="{D4F22C92-4C25-4976-8456-385FF4FC879B}" type="presParOf" srcId="{09A7D897-B601-4DE0-A97C-0B28680BADC8}" destId="{CE60909B-2DEF-4F10-8DDD-FE3D5E232B89}" srcOrd="0" destOrd="0" presId="urn:microsoft.com/office/officeart/2018/2/layout/IconVerticalSolidList"/>
    <dgm:cxn modelId="{2A9F1F21-170E-492C-B11D-76EE7EAF380A}" type="presParOf" srcId="{09A7D897-B601-4DE0-A97C-0B28680BADC8}" destId="{E6818BF2-9C6B-48FE-9669-FDF7177089FB}" srcOrd="1" destOrd="0" presId="urn:microsoft.com/office/officeart/2018/2/layout/IconVerticalSolidList"/>
    <dgm:cxn modelId="{88A9E039-1FB2-469F-AAFA-9DE991DC74C4}" type="presParOf" srcId="{09A7D897-B601-4DE0-A97C-0B28680BADC8}" destId="{C9D60110-CF22-468C-8F83-DAF39EFC01EF}" srcOrd="2" destOrd="0" presId="urn:microsoft.com/office/officeart/2018/2/layout/IconVerticalSolidList"/>
    <dgm:cxn modelId="{F3BFCC39-132B-4378-92A9-44CEDEE668FB}" type="presParOf" srcId="{09A7D897-B601-4DE0-A97C-0B28680BADC8}" destId="{3C784346-989B-4C2C-8B8B-9F24E09FB2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E04DA-07DC-43CC-A7D9-6074DDA8A26F}">
      <dsp:nvSpPr>
        <dsp:cNvPr id="0" name=""/>
        <dsp:cNvSpPr/>
      </dsp:nvSpPr>
      <dsp:spPr>
        <a:xfrm>
          <a:off x="0" y="772086"/>
          <a:ext cx="5599118" cy="14253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F4EE9-30C4-455A-9E08-7B23D52F3E53}">
      <dsp:nvSpPr>
        <dsp:cNvPr id="0" name=""/>
        <dsp:cNvSpPr/>
      </dsp:nvSpPr>
      <dsp:spPr>
        <a:xfrm>
          <a:off x="431180" y="1092799"/>
          <a:ext cx="783964" cy="7839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8D38E-6A7A-4265-B52A-2E13384C6113}">
      <dsp:nvSpPr>
        <dsp:cNvPr id="0" name=""/>
        <dsp:cNvSpPr/>
      </dsp:nvSpPr>
      <dsp:spPr>
        <a:xfrm>
          <a:off x="1646326" y="772086"/>
          <a:ext cx="3952791" cy="142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54" tIns="150854" rIns="150854" bIns="150854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Jest to rodzaj stresu, który negatywnie wpływa na zdrowie fizyczne i psychiczne. Blokuje możliwość logicznego myślenia, hamuje koncentrację oraz kreatywność.</a:t>
          </a:r>
          <a:endParaRPr lang="en-US" sz="1400" kern="1200"/>
        </a:p>
      </dsp:txBody>
      <dsp:txXfrm>
        <a:off x="1646326" y="772086"/>
        <a:ext cx="3952791" cy="1425390"/>
      </dsp:txXfrm>
    </dsp:sp>
    <dsp:sp modelId="{CE60909B-2DEF-4F10-8DDD-FE3D5E232B89}">
      <dsp:nvSpPr>
        <dsp:cNvPr id="0" name=""/>
        <dsp:cNvSpPr/>
      </dsp:nvSpPr>
      <dsp:spPr>
        <a:xfrm>
          <a:off x="0" y="2553824"/>
          <a:ext cx="5599118" cy="14253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18BF2-9C6B-48FE-9669-FDF7177089FB}">
      <dsp:nvSpPr>
        <dsp:cNvPr id="0" name=""/>
        <dsp:cNvSpPr/>
      </dsp:nvSpPr>
      <dsp:spPr>
        <a:xfrm>
          <a:off x="431180" y="2874537"/>
          <a:ext cx="783964" cy="7839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84346-989B-4C2C-8B8B-9F24E09FB266}">
      <dsp:nvSpPr>
        <dsp:cNvPr id="0" name=""/>
        <dsp:cNvSpPr/>
      </dsp:nvSpPr>
      <dsp:spPr>
        <a:xfrm>
          <a:off x="1646326" y="2553824"/>
          <a:ext cx="3952791" cy="142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54" tIns="150854" rIns="150854" bIns="150854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>
              <a:latin typeface="Neue Haas Grotesk Text Pro"/>
            </a:rPr>
            <a:t>Najbardziej</a:t>
          </a:r>
          <a:r>
            <a:rPr lang="pl-PL" sz="1400" kern="1200"/>
            <a:t> niebezpieczny jest stres długotrwały, głęboko ukryty w podświadomości, który negatywnie wpływa na zdrowie, doprowadzając do poważnych chorób.</a:t>
          </a:r>
          <a:endParaRPr lang="en-US" sz="1400" kern="1200"/>
        </a:p>
      </dsp:txBody>
      <dsp:txXfrm>
        <a:off x="1646326" y="2553824"/>
        <a:ext cx="3952791" cy="1425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06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1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5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6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1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1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0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4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9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68" r:id="rId6"/>
    <p:sldLayoutId id="2147483864" r:id="rId7"/>
    <p:sldLayoutId id="2147483865" r:id="rId8"/>
    <p:sldLayoutId id="2147483866" r:id="rId9"/>
    <p:sldLayoutId id="2147483867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54428E7-91AD-4825-83DB-6F4DAA617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" b="1571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5100" err="1"/>
              <a:t>Pozytywne</a:t>
            </a:r>
            <a:r>
              <a:rPr lang="en-US" sz="5100"/>
              <a:t> </a:t>
            </a:r>
            <a:r>
              <a:rPr lang="en-US" sz="5100" err="1"/>
              <a:t>i</a:t>
            </a:r>
            <a:r>
              <a:rPr lang="en-US" sz="5100"/>
              <a:t> </a:t>
            </a:r>
            <a:r>
              <a:rPr lang="en-US" sz="5100" err="1"/>
              <a:t>negatywne</a:t>
            </a:r>
            <a:r>
              <a:rPr lang="en-US" sz="5100"/>
              <a:t> </a:t>
            </a:r>
            <a:r>
              <a:rPr lang="en-US" sz="5100" err="1"/>
              <a:t>czynniki</a:t>
            </a:r>
            <a:r>
              <a:rPr lang="en-US" sz="5100"/>
              <a:t> </a:t>
            </a:r>
            <a:r>
              <a:rPr lang="en-US" sz="5100" err="1"/>
              <a:t>wpływające</a:t>
            </a:r>
            <a:r>
              <a:rPr lang="en-US" sz="5100"/>
              <a:t> </a:t>
            </a:r>
            <a:r>
              <a:rPr lang="en-US" sz="5100" err="1"/>
              <a:t>na</a:t>
            </a:r>
            <a:r>
              <a:rPr lang="en-US" sz="5100"/>
              <a:t> </a:t>
            </a:r>
            <a:r>
              <a:rPr lang="en-US" sz="5100" err="1"/>
              <a:t>zdrowie</a:t>
            </a:r>
            <a:r>
              <a:rPr lang="en-US" sz="5100"/>
              <a:t> </a:t>
            </a:r>
            <a:r>
              <a:rPr lang="en-US" sz="5100" err="1"/>
              <a:t>człowieka</a:t>
            </a:r>
            <a:r>
              <a:rPr lang="en-US" sz="5100"/>
              <a:t>.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6A67-EFF5-4F14-BFD0-AF1963F8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Stres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4FFAE-223E-45AF-825C-08A5AAF0F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1208085"/>
            <a:ext cx="4937760" cy="867043"/>
          </a:xfrm>
        </p:spPr>
        <p:txBody>
          <a:bodyPr/>
          <a:lstStyle/>
          <a:p>
            <a:r>
              <a:rPr lang="pl-PL"/>
              <a:t>Stres pozytywny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29C44-F236-4ACA-8697-07652AFE1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2642972"/>
            <a:ext cx="4937760" cy="352922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pl-PL">
                <a:ea typeface="+mn-lt"/>
                <a:cs typeface="+mn-lt"/>
              </a:rPr>
              <a:t>Bywa mobilizujący, koncentruje energię podczas ważnych zadań oraz wydarzeń (przed egzaminem, ślubem, startem w określonej dyscyplinie sportowej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426181-60BB-419B-AAB6-CD87777D7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848651"/>
            <a:ext cx="4923383" cy="1183345"/>
          </a:xfrm>
        </p:spPr>
        <p:txBody>
          <a:bodyPr/>
          <a:lstStyle/>
          <a:p>
            <a:r>
              <a:rPr lang="pl-PL"/>
              <a:t>Stres negatywny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B1137E08-DE1C-4061-B702-E5E0AA78AAC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56435829"/>
              </p:ext>
            </p:extLst>
          </p:nvPr>
        </p:nvGraphicFramePr>
        <p:xfrm>
          <a:off x="6345936" y="1809084"/>
          <a:ext cx="5599118" cy="4751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7">
            <a:extLst>
              <a:ext uri="{FF2B5EF4-FFF2-40B4-BE49-F238E27FC236}">
                <a16:creationId xmlns:a16="http://schemas.microsoft.com/office/drawing/2014/main" id="{08675612-77B1-44D2-8523-DB0B7BB24D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834" y="4405854"/>
            <a:ext cx="4540368" cy="18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8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tół, żywność, zdjęcie, małe&#10;&#10;Opis wygenerowany automatycznie">
            <a:extLst>
              <a:ext uri="{FF2B5EF4-FFF2-40B4-BE49-F238E27FC236}">
                <a16:creationId xmlns:a16="http://schemas.microsoft.com/office/drawing/2014/main" id="{744C029E-3DDB-4A5F-B49B-A08A673B0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2" r="7592"/>
          <a:stretch/>
        </p:blipFill>
        <p:spPr>
          <a:xfrm>
            <a:off x="4616167" y="10"/>
            <a:ext cx="892730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2AD58-9F1B-4E3B-8138-165607E1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988760"/>
            <a:ext cx="7377538" cy="722147"/>
          </a:xfrm>
        </p:spPr>
        <p:txBody>
          <a:bodyPr anchor="b">
            <a:noAutofit/>
          </a:bodyPr>
          <a:lstStyle/>
          <a:p>
            <a:r>
              <a:rPr lang="pl-PL" sz="3200"/>
              <a:t>Niepełnowartościowe odżywianie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21A17-9BC9-4185-BBB9-11687D98D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444885"/>
            <a:ext cx="9175471" cy="42999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000">
                <a:ea typeface="+mn-lt"/>
                <a:cs typeface="+mn-lt"/>
              </a:rPr>
              <a:t>Śmieciowe jedzenie oraz złe nawyki żywieniowe to główne przyczyny chorób cywilizacyjnych, które są odpowiedzialne za 80 proc. wszystkich zgonów. Śmieciowe jedzenie zawiera dużo tłuszczu, soli i węglowodanów prostych - taka mieszanka sprawia, że szybko tyjemy.</a:t>
            </a:r>
            <a:r>
              <a:rPr lang="pl-PL" sz="2000" b="1">
                <a:ea typeface="+mn-lt"/>
                <a:cs typeface="+mn-lt"/>
              </a:rPr>
              <a:t> </a:t>
            </a:r>
            <a:endParaRPr lang="en-US" sz="9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pl-PL" sz="2000" b="1">
                <a:ea typeface="+mn-lt"/>
                <a:cs typeface="+mn-lt"/>
              </a:rPr>
              <a:t>Nadwaga i otyłość</a:t>
            </a:r>
            <a:r>
              <a:rPr lang="pl-PL" sz="2000">
                <a:ea typeface="+mn-lt"/>
                <a:cs typeface="+mn-lt"/>
              </a:rPr>
              <a:t> to dwie dolegliwości, które najczęściej łączymy ze spożyciem przetworzonej żywności.</a:t>
            </a:r>
            <a:endParaRPr lang="en-US" sz="9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pl-PL" sz="2000">
                <a:ea typeface="+mn-lt"/>
                <a:cs typeface="+mn-lt"/>
              </a:rPr>
              <a:t> Warto jednak wiedzieć, że częste sięganie po burgery, frytki i kebaby może mieć dużo poważniejsze konsekwencje niż kilka dodatkowych kilogramów.</a:t>
            </a:r>
            <a:r>
              <a:rPr lang="pl-PL" sz="2000"/>
              <a:t> </a:t>
            </a:r>
            <a:endParaRPr lang="en-US" sz="900"/>
          </a:p>
          <a:p>
            <a:pPr>
              <a:lnSpc>
                <a:spcPct val="100000"/>
              </a:lnSpc>
            </a:pPr>
            <a:r>
              <a:rPr lang="pl-PL" sz="2000"/>
              <a:t>Sięganie po śmieciowe jedzenie powoduje również: </a:t>
            </a:r>
            <a:r>
              <a:rPr lang="pl-PL" sz="2000" b="1"/>
              <a:t>zespół jelita drażliwego, niedobór witamin, zakwaszenie organizmu, nadmierne zmęczenie, choroby nerek i serca</a:t>
            </a:r>
            <a:r>
              <a:rPr lang="en-US" sz="900"/>
              <a:t/>
            </a:r>
            <a:br>
              <a:rPr lang="en-US" sz="900"/>
            </a:br>
            <a:endParaRPr lang="en-US" sz="900"/>
          </a:p>
          <a:p>
            <a:pPr>
              <a:lnSpc>
                <a:spcPct val="100000"/>
              </a:lnSpc>
            </a:pP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128972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376FF-DFF1-4F5D-B225-55E94503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5621546" cy="1150625"/>
          </a:xfrm>
        </p:spPr>
        <p:txBody>
          <a:bodyPr anchor="b">
            <a:normAutofit/>
          </a:bodyPr>
          <a:lstStyle/>
          <a:p>
            <a:r>
              <a:rPr lang="pl-PL" sz="3600"/>
              <a:t>Brak ruchu powoduje: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F315B-D156-414B-970B-76B3393F4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0000"/>
              </a:lnSpc>
            </a:pPr>
            <a:r>
              <a:rPr lang="pl-PL">
                <a:ea typeface="+mn-lt"/>
                <a:cs typeface="+mn-lt"/>
              </a:rPr>
              <a:t> nadciśnienie tętnicze</a:t>
            </a:r>
            <a:endParaRPr lang="pl-PL"/>
          </a:p>
          <a:p>
            <a:pPr lvl="1">
              <a:lnSpc>
                <a:spcPct val="100000"/>
              </a:lnSpc>
            </a:pPr>
            <a:r>
              <a:rPr lang="pl-PL">
                <a:ea typeface="+mn-lt"/>
                <a:cs typeface="+mn-lt"/>
              </a:rPr>
              <a:t> choroby serca</a:t>
            </a:r>
            <a:endParaRPr lang="pl-PL"/>
          </a:p>
          <a:p>
            <a:pPr lvl="1">
              <a:lnSpc>
                <a:spcPct val="100000"/>
              </a:lnSpc>
            </a:pPr>
            <a:r>
              <a:rPr lang="pl-PL">
                <a:ea typeface="+mn-lt"/>
                <a:cs typeface="+mn-lt"/>
              </a:rPr>
              <a:t> otyłość      </a:t>
            </a:r>
          </a:p>
          <a:p>
            <a:pPr lvl="1">
              <a:lnSpc>
                <a:spcPct val="100000"/>
              </a:lnSpc>
            </a:pPr>
            <a:r>
              <a:rPr lang="pl-PL">
                <a:ea typeface="+mn-lt"/>
                <a:cs typeface="+mn-lt"/>
              </a:rPr>
              <a:t> osteoporoza</a:t>
            </a:r>
            <a:endParaRPr lang="pl-PL"/>
          </a:p>
          <a:p>
            <a:pPr lvl="1">
              <a:lnSpc>
                <a:spcPct val="100000"/>
              </a:lnSpc>
            </a:pPr>
            <a:r>
              <a:rPr lang="pl-PL">
                <a:ea typeface="+mn-lt"/>
                <a:cs typeface="+mn-lt"/>
              </a:rPr>
              <a:t> udar mózgu      </a:t>
            </a:r>
          </a:p>
          <a:p>
            <a:pPr lvl="1">
              <a:lnSpc>
                <a:spcPct val="100000"/>
              </a:lnSpc>
            </a:pPr>
            <a:r>
              <a:rPr lang="pl-PL">
                <a:ea typeface="+mn-lt"/>
                <a:cs typeface="+mn-lt"/>
              </a:rPr>
              <a:t> depresja</a:t>
            </a:r>
            <a:endParaRPr lang="pl-PL"/>
          </a:p>
          <a:p>
            <a:pPr lvl="1">
              <a:lnSpc>
                <a:spcPct val="100000"/>
              </a:lnSpc>
            </a:pPr>
            <a:r>
              <a:rPr lang="pl-PL">
                <a:ea typeface="+mn-lt"/>
                <a:cs typeface="+mn-lt"/>
              </a:rPr>
              <a:t> rak jelita grubego</a:t>
            </a:r>
            <a:endParaRPr lang="pl-PL"/>
          </a:p>
          <a:p>
            <a:pPr lvl="1">
              <a:lnSpc>
                <a:spcPct val="100000"/>
              </a:lnSpc>
            </a:pPr>
            <a:r>
              <a:rPr lang="pl-PL">
                <a:ea typeface="+mn-lt"/>
                <a:cs typeface="+mn-lt"/>
              </a:rPr>
              <a:t> wady postawy </a:t>
            </a:r>
            <a:endParaRPr lang="pl-PL"/>
          </a:p>
          <a:p>
            <a:pPr>
              <a:lnSpc>
                <a:spcPct val="100000"/>
              </a:lnSpc>
            </a:pPr>
            <a:endParaRPr lang="pl-PL" sz="2000"/>
          </a:p>
        </p:txBody>
      </p:sp>
      <p:pic>
        <p:nvPicPr>
          <p:cNvPr id="8" name="Obraz 8" descr="Obraz zawierający pomieszczenie&#10;&#10;Opis wygenerowany automatycznie">
            <a:extLst>
              <a:ext uri="{FF2B5EF4-FFF2-40B4-BE49-F238E27FC236}">
                <a16:creationId xmlns:a16="http://schemas.microsoft.com/office/drawing/2014/main" id="{D6D4CF7D-0B76-4281-9881-753F2DD93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0" r="21028" b="-1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92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C2AC11E-3162-4990-A36E-92B07ECF16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7ECF7-0253-45E8-934A-40F6149E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31" y="676483"/>
            <a:ext cx="5820703" cy="1580877"/>
          </a:xfrm>
        </p:spPr>
        <p:txBody>
          <a:bodyPr>
            <a:normAutofit/>
          </a:bodyPr>
          <a:lstStyle/>
          <a:p>
            <a:r>
              <a:rPr lang="pl-PL" sz="3600"/>
              <a:t>Przemęczenie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EEB07-78EC-48EE-B88C-18305CCE2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39" y="2181392"/>
            <a:ext cx="11154700" cy="38615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>
                <a:ea typeface="+mn-lt"/>
                <a:cs typeface="+mn-lt"/>
              </a:rPr>
              <a:t>przemęczenie jest cięższą postacią zmęczenia, a przy jego występowaniu towarzyszą również inne problemy i zaburzenia zarówno psychiczne jak i natury somatycznej. Znika po regeneracji i odpoczynku.</a:t>
            </a:r>
            <a:endParaRPr lang="en-US" sz="180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800" b="1">
                <a:ea typeface="+mn-lt"/>
                <a:cs typeface="+mn-lt"/>
              </a:rPr>
              <a:t>   Objawy przemęczenia:</a:t>
            </a:r>
            <a:endParaRPr lang="en-US" sz="1800" b="1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,Sans-Serif" panose="020B0604020202020204" pitchFamily="34" charset="0"/>
              <a:buChar char="ü"/>
            </a:pPr>
            <a:r>
              <a:rPr lang="pl-PL" sz="1800">
                <a:ea typeface="+mn-lt"/>
                <a:cs typeface="+mn-lt"/>
              </a:rPr>
              <a:t>obniżenie poziomu funkcjonowania intelektualnego,</a:t>
            </a:r>
          </a:p>
          <a:p>
            <a:pPr>
              <a:lnSpc>
                <a:spcPct val="100000"/>
              </a:lnSpc>
              <a:buFont typeface="Wingdings,Sans-Serif" panose="020B0604020202020204" pitchFamily="34" charset="0"/>
              <a:buChar char="ü"/>
            </a:pPr>
            <a:r>
              <a:rPr lang="pl-PL" sz="1800">
                <a:ea typeface="+mn-lt"/>
                <a:cs typeface="+mn-lt"/>
              </a:rPr>
              <a:t>stałe uczucie senności,</a:t>
            </a:r>
          </a:p>
          <a:p>
            <a:pPr>
              <a:lnSpc>
                <a:spcPct val="100000"/>
              </a:lnSpc>
              <a:buFont typeface="Wingdings,Sans-Serif" panose="020B0604020202020204" pitchFamily="34" charset="0"/>
              <a:buChar char="ü"/>
            </a:pPr>
            <a:r>
              <a:rPr lang="pl-PL" sz="1800">
                <a:ea typeface="+mn-lt"/>
                <a:cs typeface="+mn-lt"/>
              </a:rPr>
              <a:t>zawroty i bóle głowy,</a:t>
            </a:r>
          </a:p>
          <a:p>
            <a:pPr>
              <a:lnSpc>
                <a:spcPct val="100000"/>
              </a:lnSpc>
              <a:buFont typeface="Wingdings,Sans-Serif" panose="020B0604020202020204" pitchFamily="34" charset="0"/>
              <a:buChar char="ü"/>
            </a:pPr>
            <a:r>
              <a:rPr lang="pl-PL" sz="1800">
                <a:ea typeface="+mn-lt"/>
                <a:cs typeface="+mn-lt"/>
              </a:rPr>
              <a:t>bóle gardła,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,Sans-Serif" panose="020B0604020202020204" pitchFamily="34" charset="0"/>
              <a:buChar char="ü"/>
            </a:pPr>
            <a:r>
              <a:rPr lang="pl-PL" sz="1800">
                <a:ea typeface="+mn-lt"/>
                <a:cs typeface="+mn-lt"/>
              </a:rPr>
              <a:t>problemy z pamięcią,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,Sans-Serif" panose="020B0604020202020204" pitchFamily="34" charset="0"/>
              <a:buChar char="ü"/>
            </a:pPr>
            <a:r>
              <a:rPr lang="pl-PL" sz="1800">
                <a:ea typeface="+mn-lt"/>
                <a:cs typeface="+mn-lt"/>
              </a:rPr>
              <a:t>częste wahania nastroju,</a:t>
            </a:r>
          </a:p>
          <a:p>
            <a:pPr>
              <a:lnSpc>
                <a:spcPct val="100000"/>
              </a:lnSpc>
              <a:buFont typeface="Wingdings,Sans-Serif" panose="020B0604020202020204" pitchFamily="34" charset="0"/>
              <a:buChar char="ü"/>
            </a:pPr>
            <a:r>
              <a:rPr lang="pl-PL" sz="1800">
                <a:ea typeface="+mn-lt"/>
                <a:cs typeface="+mn-lt"/>
              </a:rPr>
              <a:t>bóle mięśniowe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,Sans-Serif" panose="020B0604020202020204" pitchFamily="34" charset="0"/>
              <a:buChar char="ü"/>
            </a:pPr>
            <a:r>
              <a:rPr lang="pl-PL" sz="1800">
                <a:ea typeface="+mn-lt"/>
                <a:cs typeface="+mn-lt"/>
              </a:rPr>
              <a:t>słaba odporność. Wiąże się również z często występującymi chorobami, które osłabiają organizm.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pl-PL" sz="1800"/>
          </a:p>
        </p:txBody>
      </p:sp>
      <p:pic>
        <p:nvPicPr>
          <p:cNvPr id="13" name="Obraz 12" descr="Obraz zawierający rysunek, koszula&#10;&#10;Opis wygenerowany automatycznie">
            <a:extLst>
              <a:ext uri="{FF2B5EF4-FFF2-40B4-BE49-F238E27FC236}">
                <a16:creationId xmlns:a16="http://schemas.microsoft.com/office/drawing/2014/main" id="{6B6A35E7-9AA2-437D-A1D7-22E7B50BD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557" y="-70874"/>
            <a:ext cx="2844048" cy="2386412"/>
          </a:xfrm>
          <a:prstGeom prst="rect">
            <a:avLst/>
          </a:prstGeom>
        </p:spPr>
      </p:pic>
      <p:pic>
        <p:nvPicPr>
          <p:cNvPr id="9" name="Obraz 5" descr="Obraz zawierający rysunek, znak&#10;&#10;Opis wygenerowany automatycznie">
            <a:extLst>
              <a:ext uri="{FF2B5EF4-FFF2-40B4-BE49-F238E27FC236}">
                <a16:creationId xmlns:a16="http://schemas.microsoft.com/office/drawing/2014/main" id="{B8E534E5-F680-40D2-8B08-374FF0CC0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787" y="3752965"/>
            <a:ext cx="2798934" cy="237496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57EEB62-4D27-4712-85E1-64B3F509F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763" y="3267397"/>
            <a:ext cx="2788277" cy="19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59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A8AEFC00-F7FD-4544-AEF6-D599C2727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13F35-70FA-4326-88BA-CD0212D1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err="1"/>
              <a:t>Dziękuję</a:t>
            </a:r>
            <a:r>
              <a:rPr lang="en-US" sz="6600"/>
              <a:t> za </a:t>
            </a:r>
            <a:r>
              <a:rPr lang="en-US" sz="6600" err="1"/>
              <a:t>uwagę</a:t>
            </a:r>
            <a:r>
              <a:rPr lang="en-US" sz="6600"/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0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FEBE1-694F-42FA-8FE0-143ECC1B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Autofit/>
          </a:bodyPr>
          <a:lstStyle/>
          <a:p>
            <a:r>
              <a:rPr lang="pl-PL"/>
              <a:t>Zdrowie </a:t>
            </a:r>
            <a:r>
              <a:rPr lang="pl-PL" sz="3200" b="0"/>
              <a:t>wg WHO (Światowej Organizacji Zdrowia)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9B2CA-164F-46C4-AF35-F7444ED34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/>
              <a:t/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r>
              <a:rPr lang="pl-PL" sz="3200">
                <a:ea typeface="+mn-lt"/>
                <a:cs typeface="+mn-lt"/>
              </a:rPr>
              <a:t>Zdrowie to stan pełnego fizycznego, umysłowego i społecznego dobrostanu, a nie tylko całkowity brak choroby czy niepełnosprawności      </a:t>
            </a:r>
            <a:r>
              <a:rPr lang="pl-PL" b="1">
                <a:ea typeface="+mn-lt"/>
                <a:cs typeface="+mn-lt"/>
              </a:rPr>
              <a:t> </a:t>
            </a:r>
            <a:endParaRPr lang="pl-PL"/>
          </a:p>
          <a:p>
            <a:pPr marL="0" indent="0">
              <a:buNone/>
            </a:pPr>
            <a:r>
              <a:rPr lang="en-US" sz="1800"/>
              <a:t/>
            </a:r>
            <a:br>
              <a:rPr lang="en-US" sz="1800"/>
            </a:br>
            <a:endParaRPr lang="en-US" sz="1800"/>
          </a:p>
        </p:txBody>
      </p:sp>
      <p:pic>
        <p:nvPicPr>
          <p:cNvPr id="4" name="Obraz 22">
            <a:extLst>
              <a:ext uri="{FF2B5EF4-FFF2-40B4-BE49-F238E27FC236}">
                <a16:creationId xmlns:a16="http://schemas.microsoft.com/office/drawing/2014/main" id="{C3304B9C-7B87-45F4-BC32-289C6A6F9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2" r="11492" b="-2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59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E4AA-370A-47CB-BCB4-3A281C25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Czynniki wpływające na zdrowie człowieka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FDAEF-C228-4009-A979-D3AFACC85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185745"/>
            <a:ext cx="4937760" cy="766402"/>
          </a:xfrm>
        </p:spPr>
        <p:txBody>
          <a:bodyPr>
            <a:normAutofit/>
          </a:bodyPr>
          <a:lstStyle/>
          <a:p>
            <a:r>
              <a:rPr lang="pl-PL" sz="2800"/>
              <a:t>Pozytywne czynniki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1CBE6-419E-4052-ABD4-E104EBAD0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103047"/>
            <a:ext cx="4937760" cy="29541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pl-PL"/>
              <a:t>Uprawianie sportu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pl-PL"/>
              <a:t>Zdrowe odżywianie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pl-PL"/>
              <a:t>Odpowiednia ilość snu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pl-PL"/>
              <a:t>Badania profilaktyczne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pl-PL"/>
              <a:t>Spotkania z przyjaciółmi 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pl-PL"/>
              <a:t>Poświęcenie czasu na zainteresowania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303C4-37E1-4AD8-9A07-78EF9E4FD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23383" cy="579497"/>
          </a:xfrm>
        </p:spPr>
        <p:txBody>
          <a:bodyPr>
            <a:normAutofit/>
          </a:bodyPr>
          <a:lstStyle/>
          <a:p>
            <a:r>
              <a:rPr lang="pl-PL" sz="2800"/>
              <a:t>Negatywne czynniki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845A25-9165-49D1-B2ED-35C90AE56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2358" y="3088669"/>
            <a:ext cx="4923383" cy="308352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pl-PL"/>
              <a:t>Stres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pl-PL"/>
              <a:t>Złe odżywianie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pl-PL"/>
              <a:t>Brak ruchu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pl-PL"/>
              <a:t>Przemęczenie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pl-PL"/>
              <a:t>Unikanie wizyt u lekarza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pl-PL"/>
              <a:t>Brak odporności i częste choroby osłabiające organizm</a:t>
            </a:r>
          </a:p>
          <a:p>
            <a:pPr>
              <a:buFont typeface="Wingdings" panose="020B0604020202020204" pitchFamily="34" charset="0"/>
              <a:buChar char="Ø"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214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D68FF-4CE5-404C-881C-12584D1A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00" y="978619"/>
            <a:ext cx="5962490" cy="847633"/>
          </a:xfrm>
        </p:spPr>
        <p:txBody>
          <a:bodyPr>
            <a:normAutofit/>
          </a:bodyPr>
          <a:lstStyle/>
          <a:p>
            <a:r>
              <a:rPr lang="pl-PL"/>
              <a:t>Uprawianie sportu</a:t>
            </a: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33499-920C-4A7A-9C4A-5A6006B0E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43" y="2267247"/>
            <a:ext cx="6799023" cy="44660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b="1">
                <a:ea typeface="+mn-lt"/>
                <a:cs typeface="+mn-lt"/>
              </a:rPr>
              <a:t>Rekomendacje aktywności fizycznej wg WHO: </a:t>
            </a:r>
            <a:endParaRPr lang="pl-PL" sz="2000" b="1"/>
          </a:p>
          <a:p>
            <a:pPr marL="0" indent="0">
              <a:lnSpc>
                <a:spcPct val="100000"/>
              </a:lnSpc>
              <a:buNone/>
            </a:pPr>
            <a:r>
              <a:rPr lang="pl-PL" sz="2000" b="1">
                <a:ea typeface="+mn-lt"/>
                <a:cs typeface="+mn-lt"/>
              </a:rPr>
              <a:t>DLA DZIECI I MŁODZIEŻY SZKOLNEJ: </a:t>
            </a:r>
            <a:r>
              <a:rPr lang="pl-PL" sz="2000">
                <a:ea typeface="+mn-lt"/>
                <a:cs typeface="+mn-lt"/>
              </a:rPr>
              <a:t>60 minut lub dłużej umiarkowanej lub intensywnej aktywności fizycznej codziennie</a:t>
            </a:r>
            <a:endParaRPr lang="pl-PL" sz="2000"/>
          </a:p>
          <a:p>
            <a:pPr>
              <a:lnSpc>
                <a:spcPct val="100000"/>
              </a:lnSpc>
              <a:buNone/>
            </a:pPr>
            <a:r>
              <a:rPr lang="en-US" sz="2000" b="1">
                <a:ea typeface="+mn-lt"/>
                <a:cs typeface="+mn-lt"/>
              </a:rPr>
              <a:t>DLA ZDROWEJ OSOBY DOROSŁEJ (18 - 65 LAT): </a:t>
            </a:r>
            <a:endParaRPr lang="en-US" sz="2000" b="1"/>
          </a:p>
          <a:p>
            <a:pPr>
              <a:lnSpc>
                <a:spcPct val="100000"/>
              </a:lnSpc>
              <a:buNone/>
            </a:pPr>
            <a:r>
              <a:rPr lang="en-US" sz="2000" b="1">
                <a:ea typeface="+mn-lt"/>
                <a:cs typeface="+mn-lt"/>
              </a:rPr>
              <a:t>● </a:t>
            </a:r>
            <a:r>
              <a:rPr lang="en-US" sz="2000">
                <a:ea typeface="+mn-lt"/>
                <a:cs typeface="+mn-lt"/>
              </a:rPr>
              <a:t>30 </a:t>
            </a:r>
            <a:r>
              <a:rPr lang="en-US" sz="2000" err="1">
                <a:ea typeface="+mn-lt"/>
                <a:cs typeface="+mn-lt"/>
              </a:rPr>
              <a:t>minut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umiarkowanej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lub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intensywnej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aktywności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fizycznej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przez</a:t>
            </a:r>
            <a:r>
              <a:rPr lang="en-US" sz="2000">
                <a:ea typeface="+mn-lt"/>
                <a:cs typeface="+mn-lt"/>
              </a:rPr>
              <a:t> 5 </a:t>
            </a:r>
            <a:r>
              <a:rPr lang="en-US" sz="2000" err="1">
                <a:ea typeface="+mn-lt"/>
                <a:cs typeface="+mn-lt"/>
              </a:rPr>
              <a:t>dni</a:t>
            </a:r>
            <a:r>
              <a:rPr lang="en-US" sz="2000">
                <a:ea typeface="+mn-lt"/>
                <a:cs typeface="+mn-lt"/>
              </a:rPr>
              <a:t> w </a:t>
            </a:r>
            <a:r>
              <a:rPr lang="en-US" sz="2000" err="1">
                <a:ea typeface="+mn-lt"/>
                <a:cs typeface="+mn-lt"/>
              </a:rPr>
              <a:t>tygodniu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lub</a:t>
            </a:r>
            <a:r>
              <a:rPr lang="en-US" sz="2000">
                <a:ea typeface="+mn-lt"/>
                <a:cs typeface="+mn-lt"/>
              </a:rPr>
              <a:t> </a:t>
            </a:r>
            <a:endParaRPr lang="en-US" sz="2000"/>
          </a:p>
          <a:p>
            <a:pPr>
              <a:lnSpc>
                <a:spcPct val="100000"/>
              </a:lnSpc>
              <a:buNone/>
            </a:pPr>
            <a:r>
              <a:rPr lang="en-US" sz="2000">
                <a:ea typeface="+mn-lt"/>
                <a:cs typeface="+mn-lt"/>
              </a:rPr>
              <a:t>● 20 </a:t>
            </a:r>
            <a:r>
              <a:rPr lang="en-US" sz="2000" err="1">
                <a:ea typeface="+mn-lt"/>
                <a:cs typeface="+mn-lt"/>
              </a:rPr>
              <a:t>minut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bardzo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intensywnej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aktywności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fizycznej</a:t>
            </a:r>
            <a:r>
              <a:rPr lang="en-US" sz="2000">
                <a:ea typeface="+mn-lt"/>
                <a:cs typeface="+mn-lt"/>
              </a:rPr>
              <a:t> - 3 </a:t>
            </a:r>
            <a:r>
              <a:rPr lang="en-US" sz="2000" err="1">
                <a:ea typeface="+mn-lt"/>
                <a:cs typeface="+mn-lt"/>
              </a:rPr>
              <a:t>razy</a:t>
            </a:r>
            <a:r>
              <a:rPr lang="en-US" sz="2000">
                <a:ea typeface="+mn-lt"/>
                <a:cs typeface="+mn-lt"/>
              </a:rPr>
              <a:t> w </a:t>
            </a:r>
            <a:r>
              <a:rPr lang="en-US" sz="2000" err="1">
                <a:ea typeface="+mn-lt"/>
                <a:cs typeface="+mn-lt"/>
              </a:rPr>
              <a:t>tygodniu</a:t>
            </a:r>
            <a:r>
              <a:rPr lang="en-US" sz="2000">
                <a:ea typeface="+mn-lt"/>
                <a:cs typeface="+mn-lt"/>
              </a:rPr>
              <a:t>; </a:t>
            </a:r>
            <a:r>
              <a:rPr lang="en-US" sz="2000" err="1">
                <a:ea typeface="+mn-lt"/>
                <a:cs typeface="+mn-lt"/>
              </a:rPr>
              <a:t>takiej</a:t>
            </a:r>
            <a:r>
              <a:rPr lang="en-US" sz="2000">
                <a:ea typeface="+mn-lt"/>
                <a:cs typeface="+mn-lt"/>
              </a:rPr>
              <a:t>, </a:t>
            </a:r>
            <a:r>
              <a:rPr lang="en-US" sz="2000" err="1">
                <a:ea typeface="+mn-lt"/>
                <a:cs typeface="+mn-lt"/>
              </a:rPr>
              <a:t>która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uwzględnia</a:t>
            </a:r>
            <a:r>
              <a:rPr lang="en-US" sz="2000">
                <a:ea typeface="+mn-lt"/>
                <a:cs typeface="+mn-lt"/>
              </a:rPr>
              <a:t> 2 </a:t>
            </a:r>
            <a:r>
              <a:rPr lang="en-US" sz="2000" err="1">
                <a:ea typeface="+mn-lt"/>
                <a:cs typeface="+mn-lt"/>
              </a:rPr>
              <a:t>lub</a:t>
            </a:r>
            <a:r>
              <a:rPr lang="en-US" sz="2000">
                <a:ea typeface="+mn-lt"/>
                <a:cs typeface="+mn-lt"/>
              </a:rPr>
              <a:t> 3 </a:t>
            </a:r>
            <a:r>
              <a:rPr lang="en-US" sz="2000" err="1">
                <a:ea typeface="+mn-lt"/>
                <a:cs typeface="+mn-lt"/>
              </a:rPr>
              <a:t>razy</a:t>
            </a:r>
            <a:r>
              <a:rPr lang="en-US" sz="2000">
                <a:ea typeface="+mn-lt"/>
                <a:cs typeface="+mn-lt"/>
              </a:rPr>
              <a:t> w </a:t>
            </a:r>
            <a:r>
              <a:rPr lang="en-US" sz="2000" err="1">
                <a:ea typeface="+mn-lt"/>
                <a:cs typeface="+mn-lt"/>
              </a:rPr>
              <a:t>tygodniu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ćwiczenia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zwiększające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siłę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mięśni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wytrzymałość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/>
          </a:p>
          <a:p>
            <a:pPr marL="0" indent="0">
              <a:lnSpc>
                <a:spcPct val="100000"/>
              </a:lnSpc>
              <a:buNone/>
            </a:pPr>
            <a:r>
              <a:rPr lang="en-US" sz="1500"/>
              <a:t/>
            </a:r>
            <a:br>
              <a:rPr lang="en-US" sz="1500"/>
            </a:br>
            <a:endParaRPr lang="en-US" sz="1500"/>
          </a:p>
        </p:txBody>
      </p:sp>
      <p:pic>
        <p:nvPicPr>
          <p:cNvPr id="4" name="Obraz 4" descr="Obraz zawierający rysunek, pomieszczenie&#10;&#10;Opis wygenerowany automatycznie">
            <a:extLst>
              <a:ext uri="{FF2B5EF4-FFF2-40B4-BE49-F238E27FC236}">
                <a16:creationId xmlns:a16="http://schemas.microsoft.com/office/drawing/2014/main" id="{36132931-2BFA-40A0-B438-FF0B08FF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814" y="2093068"/>
            <a:ext cx="4097657" cy="25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5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58A55-2EBF-438C-80D2-951B5B4C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pl-PL" sz="3200"/>
              <a:t>Prawidłowe odżywianie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5CE34-18E3-435D-ADB6-3BB6898CE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83" y="2099420"/>
            <a:ext cx="7115324" cy="426474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>
                <a:ea typeface="+mn-lt"/>
                <a:cs typeface="+mn-lt"/>
              </a:rPr>
              <a:t>Dzięki żywności, nasz organizm może być prawidłowo zbudowany (prawidłowa budowa, skóry, mięśni, kości, itd.) i na bieżąco się regenerować. Procesy budowy zachodzą głównie u dzieci i nastolatków, u dorosłych głównie regeneracja istniejących struktur.</a:t>
            </a:r>
            <a:endParaRPr lang="pl-PL" sz="2000"/>
          </a:p>
          <a:p>
            <a:pPr>
              <a:lnSpc>
                <a:spcPct val="100000"/>
              </a:lnSpc>
            </a:pPr>
            <a:r>
              <a:rPr lang="pl-PL" sz="2000">
                <a:ea typeface="+mn-lt"/>
                <a:cs typeface="+mn-lt"/>
              </a:rPr>
              <a:t>Żywność dostarcza nam potrzebnej do życia energii bez niej nie byłoby możliwe poruszanie się, nauka czy praca.</a:t>
            </a:r>
            <a:endParaRPr lang="pl-PL" sz="2000"/>
          </a:p>
          <a:p>
            <a:pPr>
              <a:lnSpc>
                <a:spcPct val="100000"/>
              </a:lnSpc>
            </a:pPr>
            <a:r>
              <a:rPr lang="pl-PL" sz="2000">
                <a:ea typeface="+mn-lt"/>
                <a:cs typeface="+mn-lt"/>
              </a:rPr>
              <a:t>To także sekret prawidłowego funkcjonowania dzięki niej, a ściśle składnikom w niej zawartym widzimy, jak nasza krew krąży w ciele, oddychamy, myślimy, trawimy i wydalamy.</a:t>
            </a:r>
            <a:endParaRPr lang="pl-PL" sz="2000"/>
          </a:p>
          <a:p>
            <a:pPr>
              <a:lnSpc>
                <a:spcPct val="100000"/>
              </a:lnSpc>
            </a:pPr>
            <a:r>
              <a:rPr lang="pl-PL" sz="2000">
                <a:ea typeface="+mn-lt"/>
                <a:cs typeface="+mn-lt"/>
              </a:rPr>
              <a:t>Żywność poprawia nam także samopoczucie – jest smaczna.</a:t>
            </a:r>
            <a:endParaRPr lang="pl-PL" sz="2000"/>
          </a:p>
          <a:p>
            <a:pPr>
              <a:lnSpc>
                <a:spcPct val="100000"/>
              </a:lnSpc>
            </a:pPr>
            <a:endParaRPr lang="pl-PL" sz="1500"/>
          </a:p>
        </p:txBody>
      </p:sp>
      <p:pic>
        <p:nvPicPr>
          <p:cNvPr id="4" name="Obraz 4" descr="Obraz zawierający zegar&#10;&#10;Opis wygenerowany automatycznie">
            <a:extLst>
              <a:ext uri="{FF2B5EF4-FFF2-40B4-BE49-F238E27FC236}">
                <a16:creationId xmlns:a16="http://schemas.microsoft.com/office/drawing/2014/main" id="{39BC09CC-3442-407B-8E72-DC5E44BBE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437" y="1077399"/>
            <a:ext cx="6455543" cy="46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8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DA2AB-A11F-4C6E-AFAB-4DA17E73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675142"/>
            <a:ext cx="4443154" cy="1030309"/>
          </a:xfrm>
        </p:spPr>
        <p:txBody>
          <a:bodyPr anchor="b">
            <a:normAutofit/>
          </a:bodyPr>
          <a:lstStyle/>
          <a:p>
            <a:r>
              <a:rPr lang="pl-PL" sz="3600"/>
              <a:t>Sen i drzemka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EF5FE5-B9DD-4DA0-AFBB-68EB00E17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281530"/>
            <a:ext cx="5075757" cy="389543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/>
              <a:t>Sen w nocy i drzemka w ciągu dnia, to najlepsze sposoby na regenerację organizmu.</a:t>
            </a:r>
          </a:p>
          <a:p>
            <a:pPr>
              <a:lnSpc>
                <a:spcPct val="100000"/>
              </a:lnSpc>
            </a:pPr>
            <a:r>
              <a:rPr lang="pl-PL" sz="2000"/>
              <a:t>Sen w nocy powinien wynosić około 8 godzin. Wszystko jednak zależy od naszego zmęczenia. Większe zmęczenie, będzie oznaczało, że będziemy potrzebowali dłuższego snu.</a:t>
            </a:r>
          </a:p>
          <a:p>
            <a:pPr>
              <a:lnSpc>
                <a:spcPct val="100000"/>
              </a:lnSpc>
            </a:pPr>
            <a:r>
              <a:rPr lang="pl-PL" sz="2000"/>
              <a:t>Drzemka w ciągu dnia jest wskazana, ale nie obowiązkowa. Nawet krótka 15 min. drzemka sprawi, że poczujemy się wypoczęci i gotowi do dalszej części dnia.</a:t>
            </a:r>
          </a:p>
        </p:txBody>
      </p:sp>
      <p:pic>
        <p:nvPicPr>
          <p:cNvPr id="10" name="Obraz 10">
            <a:extLst>
              <a:ext uri="{FF2B5EF4-FFF2-40B4-BE49-F238E27FC236}">
                <a16:creationId xmlns:a16="http://schemas.microsoft.com/office/drawing/2014/main" id="{F6ACEA70-D1EE-43DB-B59B-F6387EE51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1147175"/>
            <a:ext cx="6440424" cy="45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3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854FB-4082-4616-8AC5-C0887F92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122" y="731268"/>
            <a:ext cx="7408594" cy="1103730"/>
          </a:xfrm>
        </p:spPr>
        <p:txBody>
          <a:bodyPr anchor="b">
            <a:normAutofit fontScale="90000"/>
          </a:bodyPr>
          <a:lstStyle/>
          <a:p>
            <a:r>
              <a:rPr lang="pl-PL" sz="5200"/>
              <a:t>Badania profilaktyczne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2C77F953-B1C0-4C62-8019-88B738D40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81" r="22975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17D76-67F8-4ADD-8948-6A46201FF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273" y="2244220"/>
            <a:ext cx="7106670" cy="39327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200">
                <a:ea typeface="+mn-lt"/>
                <a:cs typeface="+mn-lt"/>
              </a:rPr>
              <a:t>Badania profilaktyczne to badania bezpłatne, które powinny być przeprowadzane w miarę często, nawet raz w roku, gdy istnieje takie wskazanie. Podstawowe badanie krwi i moczu, a także badanie poziomu cukru we krwi to badania diagnostyczne zlecane przez lekarza pierwszego kontaktu. Lekarz powinien zlecić badania podstawowe, gdy pacjent nie był badany przez długi czas. </a:t>
            </a:r>
          </a:p>
          <a:p>
            <a:r>
              <a:rPr lang="pl-PL" sz="2200">
                <a:ea typeface="+mn-lt"/>
                <a:cs typeface="+mn-lt"/>
              </a:rPr>
              <a:t>Badania te są wykonywane w celu wczesnego wykrycia, często występujących chorób lub do oceny ogólnego stanu zdrowia człowieka. </a:t>
            </a:r>
            <a:endParaRPr lang="pl-PL" sz="2200"/>
          </a:p>
        </p:txBody>
      </p:sp>
    </p:spTree>
    <p:extLst>
      <p:ext uri="{BB962C8B-B14F-4D97-AF65-F5344CB8AC3E}">
        <p14:creationId xmlns:p14="http://schemas.microsoft.com/office/powerpoint/2010/main" val="240657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D4DA2-7C51-4A49-BF70-0CA99566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33936"/>
            <a:ext cx="9719335" cy="788570"/>
          </a:xfrm>
        </p:spPr>
        <p:txBody>
          <a:bodyPr anchor="b">
            <a:normAutofit/>
          </a:bodyPr>
          <a:lstStyle/>
          <a:p>
            <a:r>
              <a:rPr lang="pl-PL" sz="4400"/>
              <a:t>Spotkania z przyjaciółmi, przyjaźń</a:t>
            </a: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9C2C2-C764-4262-BED7-311E06AD9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82" y="1659321"/>
            <a:ext cx="7821524" cy="45220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>
                <a:ea typeface="+mn-lt"/>
                <a:cs typeface="+mn-lt"/>
              </a:rPr>
              <a:t>Chociaż każdy z nas zna setki powodów, dla których warto mieć przyjaciela, to naukowcy znaleźli dowody na to, że posiadanie przyjaciół pozytywnie wpływa na nasze zdrowie. Dlaczego? Zgodnie z najnowszymi badaniami osoby, które mają przyjaciół otrzymują znacznie więcej informacji o swoim stanie zdrowia, dzięki czemu szybciej wybiorą się do lekarza. Przyjaciel szczerze powie nam, że nagle schudłyśmy, czy przytyłyśmy, co może otworzyć nam oczy, że coś złego dzieje się z naszym zdrowiem.</a:t>
            </a:r>
            <a:endParaRPr lang="pl-PL" sz="1800"/>
          </a:p>
          <a:p>
            <a:pPr>
              <a:lnSpc>
                <a:spcPct val="100000"/>
              </a:lnSpc>
            </a:pPr>
            <a:r>
              <a:rPr lang="pl-PL" sz="1800">
                <a:ea typeface="+mn-lt"/>
                <a:cs typeface="+mn-lt"/>
              </a:rPr>
              <a:t>Osoby, które mają przyjaciół łatwiej zrywają z nałogami, rzadziej do nich wracają, częściej zapinają pasy bezpieczeństwa i łatwiej podejmują decyzję o odchudzaniu. Naukowcy dowodzą, że osoby, które przyjaźnią się mają większą odporność organizmu, ponieważ wsparcie bliskich niweluje poziom stresu, który osłabia układ immunologiczny.</a:t>
            </a:r>
            <a:endParaRPr lang="pl-PL" sz="1800"/>
          </a:p>
          <a:p>
            <a:pPr>
              <a:lnSpc>
                <a:spcPct val="100000"/>
              </a:lnSpc>
            </a:pPr>
            <a:r>
              <a:rPr lang="pl-PL" sz="1800" b="1">
                <a:ea typeface="+mn-lt"/>
                <a:cs typeface="+mn-lt"/>
              </a:rPr>
              <a:t>Przyjaźń to piękna rzecz, o którą warto dbać i którą warto pielęgnować.</a:t>
            </a:r>
            <a:endParaRPr lang="pl-PL" sz="1800" b="1"/>
          </a:p>
          <a:p>
            <a:pPr>
              <a:lnSpc>
                <a:spcPct val="100000"/>
              </a:lnSpc>
            </a:pPr>
            <a:endParaRPr lang="pl-PL" sz="1800"/>
          </a:p>
        </p:txBody>
      </p:sp>
      <p:pic>
        <p:nvPicPr>
          <p:cNvPr id="4" name="Obraz 4" descr="Obraz zawierający osoba, zewnętrzne, plaża, kobieta&#10;&#10;Opis wygenerowany automatycznie">
            <a:extLst>
              <a:ext uri="{FF2B5EF4-FFF2-40B4-BE49-F238E27FC236}">
                <a16:creationId xmlns:a16="http://schemas.microsoft.com/office/drawing/2014/main" id="{5A535F3F-7A53-4677-8E91-7B47403AB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142" y="2020043"/>
            <a:ext cx="4237686" cy="28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7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9" name="Rectangle 5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D34B9-1A24-4BE9-866D-C4E8D88DF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1" name="Rectangle 6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E037F-C66F-4E4A-A2AF-E261DB9D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381155"/>
            <a:ext cx="7991510" cy="42824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/>
              <a:t>Hobby  </a:t>
            </a:r>
            <a:br>
              <a:rPr lang="en-US" sz="3200"/>
            </a:br>
            <a:r>
              <a:rPr lang="en-US" sz="2400" b="0" err="1"/>
              <a:t>Posiadanie</a:t>
            </a:r>
            <a:r>
              <a:rPr lang="en-US" sz="2400" b="0"/>
              <a:t> </a:t>
            </a:r>
            <a:r>
              <a:rPr lang="en-US" sz="2400" b="0" err="1"/>
              <a:t>interesującego</a:t>
            </a:r>
            <a:r>
              <a:rPr lang="en-US" sz="2400" b="0"/>
              <a:t> hobby jest </a:t>
            </a:r>
            <a:r>
              <a:rPr lang="en-US" sz="2400" b="0" err="1"/>
              <a:t>istotnym</a:t>
            </a:r>
            <a:r>
              <a:rPr lang="en-US" sz="2400" b="0"/>
              <a:t> </a:t>
            </a:r>
            <a:r>
              <a:rPr lang="en-US" sz="2400" b="0" err="1"/>
              <a:t>aspektem</a:t>
            </a:r>
            <a:r>
              <a:rPr lang="en-US" sz="2400" b="0"/>
              <a:t> </a:t>
            </a:r>
            <a:r>
              <a:rPr lang="en-US" sz="2400" b="0" err="1"/>
              <a:t>ludzkiego</a:t>
            </a:r>
            <a:r>
              <a:rPr lang="en-US" sz="2400" b="0"/>
              <a:t> </a:t>
            </a:r>
            <a:r>
              <a:rPr lang="en-US" sz="2400" b="0" err="1"/>
              <a:t>życia</a:t>
            </a:r>
            <a:r>
              <a:rPr lang="en-US" sz="2400" b="0"/>
              <a:t>. </a:t>
            </a:r>
            <a:r>
              <a:rPr lang="en-US" sz="2400" b="0" err="1"/>
              <a:t>Jeśli</a:t>
            </a:r>
            <a:r>
              <a:rPr lang="en-US" sz="2400" b="0"/>
              <a:t> </a:t>
            </a:r>
            <a:r>
              <a:rPr lang="en-US" sz="2400" b="0" err="1"/>
              <a:t>już</a:t>
            </a:r>
            <a:r>
              <a:rPr lang="en-US" sz="2400" b="0"/>
              <a:t> </a:t>
            </a:r>
            <a:r>
              <a:rPr lang="en-US" sz="2400" b="0" err="1"/>
              <a:t>ktoś</a:t>
            </a:r>
            <a:r>
              <a:rPr lang="en-US" sz="2400" b="0"/>
              <a:t> ma </a:t>
            </a:r>
            <a:r>
              <a:rPr lang="en-US" sz="2400" b="0" err="1"/>
              <a:t>pasję</a:t>
            </a:r>
            <a:r>
              <a:rPr lang="en-US" sz="2400" b="0"/>
              <a:t>, </a:t>
            </a:r>
            <a:r>
              <a:rPr lang="en-US" sz="2400" b="0" err="1"/>
              <a:t>oddaje</a:t>
            </a:r>
            <a:r>
              <a:rPr lang="en-US" sz="2400" b="0"/>
              <a:t> </a:t>
            </a:r>
            <a:r>
              <a:rPr lang="en-US" sz="2400" b="0" err="1"/>
              <a:t>jej</a:t>
            </a:r>
            <a:r>
              <a:rPr lang="en-US" sz="2400" b="0"/>
              <a:t> </a:t>
            </a:r>
            <a:r>
              <a:rPr lang="en-US" sz="2400" b="0" err="1"/>
              <a:t>każdą</a:t>
            </a:r>
            <a:r>
              <a:rPr lang="en-US" sz="2400" b="0"/>
              <a:t> </a:t>
            </a:r>
            <a:r>
              <a:rPr lang="en-US" sz="2400" b="0" err="1"/>
              <a:t>swoją</a:t>
            </a:r>
            <a:r>
              <a:rPr lang="en-US" sz="2400" b="0"/>
              <a:t> </a:t>
            </a:r>
            <a:r>
              <a:rPr lang="en-US" sz="2400" b="0" err="1"/>
              <a:t>wolną</a:t>
            </a:r>
            <a:r>
              <a:rPr lang="en-US" sz="2400" b="0"/>
              <a:t> </a:t>
            </a:r>
            <a:r>
              <a:rPr lang="en-US" sz="2400" b="0" err="1"/>
              <a:t>chwilę</a:t>
            </a:r>
            <a:r>
              <a:rPr lang="en-US" sz="2400" b="0"/>
              <a:t>. </a:t>
            </a:r>
            <a:br>
              <a:rPr lang="en-US" sz="2400" b="0"/>
            </a:br>
            <a:r>
              <a:rPr lang="en-US" sz="2400" b="0"/>
              <a:t>Z </a:t>
            </a:r>
            <a:r>
              <a:rPr lang="en-US" sz="2400" b="0" err="1"/>
              <a:t>zaangażowaniem</a:t>
            </a:r>
            <a:r>
              <a:rPr lang="en-US" sz="2400" b="0"/>
              <a:t> </a:t>
            </a:r>
            <a:r>
              <a:rPr lang="en-US" sz="2400" b="0" err="1"/>
              <a:t>poświęca</a:t>
            </a:r>
            <a:r>
              <a:rPr lang="en-US" sz="2400" b="0"/>
              <a:t> </a:t>
            </a:r>
            <a:r>
              <a:rPr lang="en-US" sz="2400" b="0" err="1"/>
              <a:t>czas</a:t>
            </a:r>
            <a:r>
              <a:rPr lang="en-US" sz="2400" b="0"/>
              <a:t> </a:t>
            </a:r>
            <a:r>
              <a:rPr lang="en-US" sz="2400" b="0" err="1"/>
              <a:t>na</a:t>
            </a:r>
            <a:r>
              <a:rPr lang="en-US" sz="2400" b="0"/>
              <a:t> </a:t>
            </a:r>
            <a:r>
              <a:rPr lang="en-US" sz="2400" b="0" err="1"/>
              <a:t>realizację</a:t>
            </a:r>
            <a:r>
              <a:rPr lang="en-US" sz="2400" b="0"/>
              <a:t> </a:t>
            </a:r>
            <a:r>
              <a:rPr lang="en-US" sz="2400" b="0" err="1"/>
              <a:t>swoich</a:t>
            </a:r>
            <a:r>
              <a:rPr lang="en-US" sz="2400" b="0"/>
              <a:t> </a:t>
            </a:r>
            <a:r>
              <a:rPr lang="en-US" sz="2400" b="0" err="1"/>
              <a:t>zainteresowań</a:t>
            </a:r>
            <a:r>
              <a:rPr lang="en-US" sz="2400" b="0"/>
              <a:t>. Jest to </a:t>
            </a:r>
            <a:r>
              <a:rPr lang="en-US" sz="2400" b="0" err="1"/>
              <a:t>niezmiernie</a:t>
            </a:r>
            <a:r>
              <a:rPr lang="en-US" sz="2400" b="0"/>
              <a:t> </a:t>
            </a:r>
            <a:r>
              <a:rPr lang="en-US" sz="2400" b="0" err="1"/>
              <a:t>potrzebne</a:t>
            </a:r>
            <a:r>
              <a:rPr lang="en-US" sz="2400" b="0"/>
              <a:t> </a:t>
            </a:r>
            <a:r>
              <a:rPr lang="en-US" sz="2400" b="0" err="1"/>
              <a:t>zjawisko</a:t>
            </a:r>
            <a:r>
              <a:rPr lang="en-US" sz="2400" b="0"/>
              <a:t>. </a:t>
            </a:r>
            <a:r>
              <a:rPr lang="en-US" sz="2400" b="0" err="1"/>
              <a:t>Ludzie</a:t>
            </a:r>
            <a:r>
              <a:rPr lang="en-US" sz="2400" b="0"/>
              <a:t>, </a:t>
            </a:r>
            <a:r>
              <a:rPr lang="en-US" sz="2400" b="0" err="1"/>
              <a:t>którzy</a:t>
            </a:r>
            <a:r>
              <a:rPr lang="en-US" sz="2400" b="0"/>
              <a:t> </a:t>
            </a:r>
            <a:r>
              <a:rPr lang="en-US" sz="2400" b="0" err="1"/>
              <a:t>mają</a:t>
            </a:r>
            <a:r>
              <a:rPr lang="en-US" sz="2400" b="0"/>
              <a:t> </a:t>
            </a:r>
            <a:r>
              <a:rPr lang="en-US" sz="2400" b="0" err="1"/>
              <a:t>ciekawy</a:t>
            </a:r>
            <a:r>
              <a:rPr lang="en-US" sz="2400" b="0"/>
              <a:t> </a:t>
            </a:r>
            <a:r>
              <a:rPr lang="en-US" sz="2400" b="0" err="1"/>
              <a:t>pomysł</a:t>
            </a:r>
            <a:r>
              <a:rPr lang="en-US" sz="2400" b="0"/>
              <a:t> </a:t>
            </a:r>
            <a:r>
              <a:rPr lang="en-US" sz="2400" b="0" err="1"/>
              <a:t>na</a:t>
            </a:r>
            <a:r>
              <a:rPr lang="en-US" sz="2400" b="0"/>
              <a:t> </a:t>
            </a:r>
            <a:r>
              <a:rPr lang="en-US" sz="2400" b="0" err="1"/>
              <a:t>spędzanie</a:t>
            </a:r>
            <a:r>
              <a:rPr lang="en-US" sz="2400" b="0"/>
              <a:t> </a:t>
            </a:r>
            <a:r>
              <a:rPr lang="en-US" sz="2400" b="0" err="1"/>
              <a:t>wolnego</a:t>
            </a:r>
            <a:r>
              <a:rPr lang="en-US" sz="2400" b="0"/>
              <a:t> </a:t>
            </a:r>
            <a:r>
              <a:rPr lang="en-US" sz="2400" b="0" err="1"/>
              <a:t>czasu</a:t>
            </a:r>
            <a:r>
              <a:rPr lang="en-US" sz="2400" b="0"/>
              <a:t>, </a:t>
            </a:r>
            <a:r>
              <a:rPr lang="en-US" sz="2400" b="0" err="1"/>
              <a:t>są</a:t>
            </a:r>
            <a:r>
              <a:rPr lang="en-US" sz="2400" b="0"/>
              <a:t> </a:t>
            </a:r>
            <a:r>
              <a:rPr lang="en-US" sz="2400" b="0" err="1"/>
              <a:t>zazwyczaj</a:t>
            </a:r>
            <a:r>
              <a:rPr lang="en-US" sz="2400" b="0"/>
              <a:t> </a:t>
            </a:r>
            <a:r>
              <a:rPr lang="en-US" sz="2400" b="0" err="1"/>
              <a:t>szczęśliwsi</a:t>
            </a:r>
            <a:r>
              <a:rPr lang="en-US" sz="2400" b="0"/>
              <a:t> , </a:t>
            </a:r>
            <a:r>
              <a:rPr lang="en-US" sz="2400" b="0" err="1"/>
              <a:t>nie</a:t>
            </a:r>
            <a:r>
              <a:rPr lang="en-US" sz="2400" b="0"/>
              <a:t> </a:t>
            </a:r>
            <a:r>
              <a:rPr lang="en-US" sz="2400" b="0" err="1"/>
              <a:t>dopada</a:t>
            </a:r>
            <a:r>
              <a:rPr lang="en-US" sz="2400" b="0"/>
              <a:t> ich </a:t>
            </a:r>
            <a:r>
              <a:rPr lang="en-US" sz="2400" b="0" err="1"/>
              <a:t>tak</a:t>
            </a:r>
            <a:r>
              <a:rPr lang="en-US" sz="2400" b="0"/>
              <a:t> </a:t>
            </a:r>
            <a:r>
              <a:rPr lang="en-US" sz="2400" b="0" err="1"/>
              <a:t>często</a:t>
            </a:r>
            <a:r>
              <a:rPr lang="en-US" sz="2400" b="0"/>
              <a:t> </a:t>
            </a:r>
            <a:r>
              <a:rPr lang="en-US" sz="2400" b="0" err="1"/>
              <a:t>depresja</a:t>
            </a:r>
            <a:r>
              <a:rPr lang="en-US" sz="2400" b="0"/>
              <a:t> </a:t>
            </a:r>
            <a:r>
              <a:rPr lang="en-US" sz="2400" b="0" err="1"/>
              <a:t>czy</a:t>
            </a:r>
            <a:r>
              <a:rPr lang="en-US" sz="2400" b="0"/>
              <a:t> </a:t>
            </a:r>
            <a:r>
              <a:rPr lang="en-US" sz="2400" b="0" err="1"/>
              <a:t>chandra</a:t>
            </a:r>
            <a:r>
              <a:rPr lang="en-US" sz="2400" b="0"/>
              <a:t>. </a:t>
            </a:r>
            <a:r>
              <a:rPr lang="en-US" sz="2400"/>
              <a:t/>
            </a:r>
            <a:br>
              <a:rPr lang="en-US" sz="2400"/>
            </a:br>
            <a:r>
              <a:rPr lang="en-US" sz="2400" b="0" err="1">
                <a:ea typeface="+mj-lt"/>
                <a:cs typeface="+mj-lt"/>
              </a:rPr>
              <a:t>Najlepsze</a:t>
            </a:r>
            <a:r>
              <a:rPr lang="en-US" sz="2400" b="0">
                <a:ea typeface="+mj-lt"/>
                <a:cs typeface="+mj-lt"/>
              </a:rPr>
              <a:t> hobby to </a:t>
            </a:r>
            <a:r>
              <a:rPr lang="en-US" sz="2400" b="0" err="1">
                <a:ea typeface="+mj-lt"/>
                <a:cs typeface="+mj-lt"/>
              </a:rPr>
              <a:t>takie</a:t>
            </a:r>
            <a:r>
              <a:rPr lang="en-US" sz="2400" b="0">
                <a:ea typeface="+mj-lt"/>
                <a:cs typeface="+mj-lt"/>
              </a:rPr>
              <a:t>, </a:t>
            </a:r>
            <a:r>
              <a:rPr lang="en-US" sz="2400" b="0" err="1">
                <a:ea typeface="+mj-lt"/>
                <a:cs typeface="+mj-lt"/>
              </a:rPr>
              <a:t>które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oprócz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wpływu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na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zdrowie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psychiczne</a:t>
            </a:r>
            <a:r>
              <a:rPr lang="en-US" sz="2400" b="0">
                <a:ea typeface="+mj-lt"/>
                <a:cs typeface="+mj-lt"/>
              </a:rPr>
              <a:t>, </a:t>
            </a:r>
            <a:r>
              <a:rPr lang="en-US" sz="2400" b="0" err="1">
                <a:ea typeface="+mj-lt"/>
                <a:cs typeface="+mj-lt"/>
              </a:rPr>
              <a:t>potrafi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także</a:t>
            </a:r>
            <a:r>
              <a:rPr lang="en-US" sz="2400" b="0">
                <a:ea typeface="+mj-lt"/>
                <a:cs typeface="+mj-lt"/>
              </a:rPr>
              <a:t> w </a:t>
            </a:r>
            <a:r>
              <a:rPr lang="en-US" sz="2400" b="0" err="1">
                <a:ea typeface="+mj-lt"/>
                <a:cs typeface="+mj-lt"/>
              </a:rPr>
              <a:t>znaczący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sposób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zadbać</a:t>
            </a:r>
            <a:r>
              <a:rPr lang="en-US" sz="2400" b="0">
                <a:ea typeface="+mj-lt"/>
                <a:cs typeface="+mj-lt"/>
              </a:rPr>
              <a:t> o </a:t>
            </a:r>
            <a:r>
              <a:rPr lang="en-US" sz="2400" b="0" err="1">
                <a:ea typeface="+mj-lt"/>
                <a:cs typeface="+mj-lt"/>
              </a:rPr>
              <a:t>kondycję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fizyczną</a:t>
            </a:r>
            <a:r>
              <a:rPr lang="en-US" sz="2400" b="0">
                <a:ea typeface="+mj-lt"/>
                <a:cs typeface="+mj-lt"/>
              </a:rPr>
              <a:t>. </a:t>
            </a:r>
            <a:r>
              <a:rPr lang="en-US" sz="2400" b="0" err="1">
                <a:ea typeface="+mj-lt"/>
                <a:cs typeface="+mj-lt"/>
              </a:rPr>
              <a:t>Każdy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rodzaj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aktywności</a:t>
            </a:r>
            <a:r>
              <a:rPr lang="en-US" sz="2400" b="0">
                <a:ea typeface="+mj-lt"/>
                <a:cs typeface="+mj-lt"/>
              </a:rPr>
              <a:t>, </a:t>
            </a:r>
            <a:r>
              <a:rPr lang="en-US" sz="2400" b="0" err="1">
                <a:ea typeface="+mj-lt"/>
                <a:cs typeface="+mj-lt"/>
              </a:rPr>
              <a:t>której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poświęcamy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się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regularnie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i</a:t>
            </a:r>
            <a:r>
              <a:rPr lang="en-US" sz="2400" b="0">
                <a:ea typeface="+mj-lt"/>
                <a:cs typeface="+mj-lt"/>
              </a:rPr>
              <a:t> z </a:t>
            </a:r>
            <a:r>
              <a:rPr lang="en-US" sz="2400" b="0" err="1">
                <a:ea typeface="+mj-lt"/>
                <a:cs typeface="+mj-lt"/>
              </a:rPr>
              <a:t>pasją</a:t>
            </a:r>
            <a:r>
              <a:rPr lang="en-US" sz="2400" b="0">
                <a:ea typeface="+mj-lt"/>
                <a:cs typeface="+mj-lt"/>
              </a:rPr>
              <a:t>, ma </a:t>
            </a:r>
            <a:r>
              <a:rPr lang="en-US" sz="2400" b="0" err="1">
                <a:ea typeface="+mj-lt"/>
                <a:cs typeface="+mj-lt"/>
              </a:rPr>
              <a:t>nieoceniony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wpływ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na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człowieka</a:t>
            </a:r>
            <a:r>
              <a:rPr lang="en-US" sz="2400" b="0">
                <a:ea typeface="+mj-lt"/>
                <a:cs typeface="+mj-lt"/>
              </a:rPr>
              <a:t>. </a:t>
            </a:r>
            <a:endParaRPr lang="en-US" sz="2400"/>
          </a:p>
        </p:txBody>
      </p:sp>
      <p:sp>
        <p:nvSpPr>
          <p:cNvPr id="63" name="Rectangle 6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64849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1025</Words>
  <Application>Microsoft Office PowerPoint</Application>
  <PresentationFormat>Panoramiczny</PresentationFormat>
  <Paragraphs>76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Neue Haas Grotesk Text Pro</vt:lpstr>
      <vt:lpstr>Wingdings</vt:lpstr>
      <vt:lpstr>Wingdings,Sans-Serif</vt:lpstr>
      <vt:lpstr>AccentBoxVTI</vt:lpstr>
      <vt:lpstr>Pozytywne i negatywne czynniki wpływające na zdrowie człowieka.</vt:lpstr>
      <vt:lpstr>Zdrowie wg WHO (Światowej Organizacji Zdrowia)</vt:lpstr>
      <vt:lpstr>Czynniki wpływające na zdrowie człowieka</vt:lpstr>
      <vt:lpstr>Uprawianie sportu</vt:lpstr>
      <vt:lpstr>Prawidłowe odżywianie</vt:lpstr>
      <vt:lpstr>Sen i drzemka</vt:lpstr>
      <vt:lpstr>Badania profilaktyczne</vt:lpstr>
      <vt:lpstr>Spotkania z przyjaciółmi, przyjaźń</vt:lpstr>
      <vt:lpstr>Hobby   Posiadanie interesującego hobby jest istotnym aspektem ludzkiego życia. Jeśli już ktoś ma pasję, oddaje jej każdą swoją wolną chwilę.  Z zaangażowaniem poświęca czas na realizację swoich zainteresowań. Jest to niezmiernie potrzebne zjawisko. Ludzie, którzy mają ciekawy pomysł na spędzanie wolnego czasu, są zazwyczaj szczęśliwsi , nie dopada ich tak często depresja czy chandra.  Najlepsze hobby to takie, które oprócz wpływu na zdrowie psychiczne, potrafi także w znaczący sposób zadbać o kondycję fizyczną. Każdy rodzaj aktywności, której poświęcamy się regularnie i z pasją, ma nieoceniony wpływ na człowieka. </vt:lpstr>
      <vt:lpstr>Stres</vt:lpstr>
      <vt:lpstr>Niepełnowartościowe odżywianie</vt:lpstr>
      <vt:lpstr>Brak ruchu powoduje:</vt:lpstr>
      <vt:lpstr>Przemęczenie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Iwona.Hejdasz</dc:creator>
  <cp:lastModifiedBy>Małgorzata Budzyńska</cp:lastModifiedBy>
  <cp:revision>2</cp:revision>
  <dcterms:created xsi:type="dcterms:W3CDTF">2020-11-14T15:54:29Z</dcterms:created>
  <dcterms:modified xsi:type="dcterms:W3CDTF">2020-11-27T11:20:33Z</dcterms:modified>
</cp:coreProperties>
</file>