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53.jpeg" ContentType="image/jpeg"/>
  <Override PartName="/ppt/media/image1.jpeg" ContentType="image/jpeg"/>
  <Override PartName="/ppt/media/image9.jpeg" ContentType="image/jpeg"/>
  <Override PartName="/ppt/media/image54.jpeg" ContentType="image/jpeg"/>
  <Override PartName="/ppt/media/image2.jpeg" ContentType="image/jpeg"/>
  <Override PartName="/ppt/media/image3.jpeg" ContentType="image/jpeg"/>
  <Override PartName="/ppt/media/image58.png" ContentType="image/png"/>
  <Override PartName="/ppt/media/image56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29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64.png" ContentType="image/png"/>
  <Override PartName="/ppt/media/image23.jpeg" ContentType="image/jpe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57.png" ContentType="image/png"/>
  <Override PartName="/ppt/media/image30.png" ContentType="image/png"/>
  <Override PartName="/ppt/media/image41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55.png" ContentType="image/pn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38080" y="4736880"/>
            <a:ext cx="4243320" cy="27000"/>
          </a:xfrm>
          <a:custGeom>
            <a:avLst/>
            <a:gdLst/>
            <a:ahLst/>
            <a:rect l="l" t="t" r="r" b="b"/>
            <a:pathLst>
              <a:path w="4243589" h="27432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cap="rnd"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841320" y="448200"/>
            <a:ext cx="10515240" cy="40687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9600" spc="-1" strike="noStrike">
                <a:solidFill>
                  <a:srgbClr val="000000"/>
                </a:solidFill>
                <a:latin typeface="Modern Love"/>
              </a:rPr>
              <a:t>Click to edit Master title style</a:t>
            </a:r>
            <a:endParaRPr b="0" lang="pl-PL" sz="9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40F042E-8444-4454-9E59-C53DEABD75AC}" type="datetime">
              <a:rPr b="0" lang="en-US" sz="1600" spc="-1" strike="noStrike">
                <a:solidFill>
                  <a:srgbClr val="8b8b8b"/>
                </a:solidFill>
                <a:latin typeface="The Hand"/>
              </a:rPr>
              <a:t>5/23/20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10F0071-F16F-4055-A4A8-65BF7A8DFCEA}" type="slidenum">
              <a:rPr b="0" lang="en-US" sz="1600" spc="-1" strike="noStrike">
                <a:solidFill>
                  <a:srgbClr val="8b8b8b"/>
                </a:solidFill>
                <a:latin typeface="The Hand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he Hand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The Hand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The Ha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latin typeface="Modern Love"/>
              </a:rPr>
              <a:t>Click to edit Master title style</a:t>
            </a:r>
            <a:endParaRPr b="0" lang="pl-PL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929240"/>
            <a:ext cx="10515240" cy="4251600"/>
          </a:xfrm>
          <a:prstGeom prst="rect">
            <a:avLst/>
          </a:prstGeom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The Hand"/>
              </a:rPr>
              <a:t>Click to edit Master text styles</a:t>
            </a:r>
            <a:endParaRPr b="0" lang="pl-PL" sz="2800" spc="-1" strike="noStrike">
              <a:solidFill>
                <a:srgbClr val="000000"/>
              </a:solidFill>
              <a:latin typeface="The Hand"/>
            </a:endParaRPr>
          </a:p>
          <a:p>
            <a:pPr lvl="1" marL="6858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he Hand"/>
              </a:rPr>
              <a:t>Second level</a:t>
            </a:r>
            <a:endParaRPr b="0" lang="pl-PL" sz="2400" spc="-1" strike="noStrike">
              <a:solidFill>
                <a:srgbClr val="000000"/>
              </a:solidFill>
              <a:latin typeface="The Hand"/>
            </a:endParaRPr>
          </a:p>
          <a:p>
            <a:pPr lvl="2" marL="11430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he Hand"/>
              </a:rPr>
              <a:t>Third level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3" marL="16002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he Hand"/>
              </a:rPr>
              <a:t>Fourth level</a:t>
            </a:r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  <a:p>
            <a:pPr lvl="4" marL="2057400" indent="-22824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he Hand"/>
              </a:rPr>
              <a:t>Fifth level</a:t>
            </a:r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3C19919-A8EF-4A7E-80A5-F2C97051CEA0}" type="datetime">
              <a:rPr b="0" lang="en-US" sz="1600" spc="-1" strike="noStrike">
                <a:solidFill>
                  <a:srgbClr val="8b8b8b"/>
                </a:solidFill>
                <a:latin typeface="The Hand"/>
              </a:rPr>
              <a:t>5/23/20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BCBE51-5964-455F-8756-5BDBC660C37F}" type="slidenum">
              <a:rPr b="0" lang="en-US" sz="1600" spc="-1" strike="noStrike">
                <a:solidFill>
                  <a:srgbClr val="8b8b8b"/>
                </a:solidFill>
                <a:latin typeface="The Hand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838080" y="1710000"/>
            <a:ext cx="10515240" cy="27000"/>
          </a:xfrm>
          <a:custGeom>
            <a:avLst/>
            <a:gdLst/>
            <a:ahLst/>
            <a:rect l="l" t="t" r="r" b="b"/>
            <a:pathLst>
              <a:path w="10515600" h="27432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cap="rnd"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203560" y="1728360"/>
            <a:ext cx="7781040" cy="3391920"/>
          </a:xfrm>
          <a:prstGeom prst="rect">
            <a:avLst/>
          </a:prstGeom>
        </p:spPr>
        <p:txBody>
          <a:bodyPr anchor="ctr">
            <a:normAutofit fontScale="91000"/>
          </a:bodyPr>
          <a:p>
            <a:pPr algn="ctr"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Modern Love"/>
              </a:rPr>
              <a:t>Click to edit Master title style</a:t>
            </a:r>
            <a:endParaRPr b="0" lang="pl-PL" sz="7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D5622B2-EDAF-4335-B8A5-EAFFFD93C6A1}" type="datetime">
              <a:rPr b="0" lang="en-US" sz="1600" spc="-1" strike="noStrike">
                <a:solidFill>
                  <a:srgbClr val="8b8b8b"/>
                </a:solidFill>
                <a:latin typeface="The Hand"/>
              </a:rPr>
              <a:t>5/23/20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236B274-A68B-48BC-B75E-AC2D8BFA8FC2}" type="slidenum">
              <a:rPr b="0" lang="en-US" sz="1600" spc="-1" strike="noStrike">
                <a:solidFill>
                  <a:srgbClr val="8b8b8b"/>
                </a:solidFill>
                <a:latin typeface="The Hand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3974040" y="5126760"/>
            <a:ext cx="4243320" cy="27000"/>
          </a:xfrm>
          <a:custGeom>
            <a:avLst/>
            <a:gdLst/>
            <a:ahLst/>
            <a:rect l="l" t="t" r="r" b="b"/>
            <a:pathLst>
              <a:path w="4243589" h="27432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cap="rnd" w="3816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he Hand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The Hand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The Ha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4DFF78C-119C-46EF-AEA3-9BDB58B8580B}" type="datetime">
              <a:rPr b="0" lang="en-US" sz="1600" spc="-1" strike="noStrike">
                <a:solidFill>
                  <a:srgbClr val="8b8b8b"/>
                </a:solidFill>
                <a:latin typeface="The Hand"/>
              </a:rPr>
              <a:t>5/23/20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30AB90-4A06-40B7-8290-A7E2766B6B08}" type="slidenum">
              <a:rPr b="0" lang="en-US" sz="1600" spc="-1" strike="noStrike">
                <a:solidFill>
                  <a:srgbClr val="8b8b8b"/>
                </a:solidFill>
                <a:latin typeface="The Hand"/>
              </a:rPr>
              <a:t>&lt;numer&gt;</a:t>
            </a:fld>
            <a:endParaRPr b="0" lang="pl-PL" sz="16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The Hand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The Hand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The Hand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The Hand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The Hand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image" Target="../media/image51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image" Target="../media/image54.jpe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jpe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jpeg"/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24.png"/><Relationship Id="rId16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168" name="TextShape 1"/>
          <p:cNvSpPr txBox="1"/>
          <p:nvPr/>
        </p:nvSpPr>
        <p:spPr>
          <a:xfrm>
            <a:off x="2025360" y="937440"/>
            <a:ext cx="11710440" cy="25977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pl-PL" sz="9600" spc="-1" strike="noStrike">
                <a:solidFill>
                  <a:srgbClr val="e12fab"/>
                </a:solidFill>
                <a:latin typeface="Comic Sans MS"/>
              </a:rPr>
              <a:t>Dzień Matki</a:t>
            </a:r>
            <a:endParaRPr b="0" lang="pl-PL" sz="9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382320" y="5029920"/>
            <a:ext cx="10515240" cy="1124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algn="ctr">
              <a:lnSpc>
                <a:spcPct val="110000"/>
              </a:lnSpc>
              <a:spcBef>
                <a:spcPts val="1001"/>
              </a:spcBef>
            </a:pPr>
            <a:r>
              <a:rPr b="1" lang="pl-PL" sz="5400" spc="-1" strike="noStrike">
                <a:solidFill>
                  <a:srgbClr val="ffffff"/>
                </a:solidFill>
                <a:latin typeface="Comic Sans MS"/>
              </a:rPr>
              <a:t>W Polsce i na świecie</a:t>
            </a:r>
            <a:endParaRPr b="0" lang="pl-PL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l"/>
      </p:transition>
    </mc:Choice>
    <mc:Fallback>
      <p:transition spd="slow">
        <p:wipe dir="l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-2880"/>
            <a:ext cx="12200040" cy="6874200"/>
          </a:xfrm>
          <a:prstGeom prst="rect">
            <a:avLst/>
          </a:prstGeom>
          <a:ln>
            <a:noFill/>
          </a:ln>
        </p:spPr>
      </p:pic>
      <p:sp>
        <p:nvSpPr>
          <p:cNvPr id="2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Kanada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529200" y="1690560"/>
            <a:ext cx="641664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Kanadzie, podobnie jak w USA, Dzień Matki obchodzimy w drugą niedzielę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tym dniu do ubrań przypina się goździki. 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Białe goździki oznaczają, 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że matka tej osoby zmarła,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a kolorowe, że żyje.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222" name="Picture 2" descr="Goździki na weselu - inspiracje | Manufaktura Wesel"/>
          <p:cNvPicPr/>
          <p:nvPr/>
        </p:nvPicPr>
        <p:blipFill>
          <a:blip r:embed="rId2"/>
          <a:stretch/>
        </p:blipFill>
        <p:spPr>
          <a:xfrm rot="447600">
            <a:off x="7111080" y="2057400"/>
            <a:ext cx="2322720" cy="270144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23" name="Picture 4" descr="GOŹDZIKI GAŁĄZKA GOŹDZIK BIAŁY WYSOKA JAKOŚĆ 70cm 7935497033 ..."/>
          <p:cNvPicPr/>
          <p:nvPr/>
        </p:nvPicPr>
        <p:blipFill>
          <a:blip r:embed="rId3"/>
          <a:stretch/>
        </p:blipFill>
        <p:spPr>
          <a:xfrm>
            <a:off x="9366840" y="3205800"/>
            <a:ext cx="2496240" cy="199404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24" name="Picture 6" descr="Kwiat Czerwony Goździka Bukiet Odizolowywający Na Białym Tle Obraz ..."/>
          <p:cNvPicPr/>
          <p:nvPr/>
        </p:nvPicPr>
        <p:blipFill>
          <a:blip r:embed="rId4"/>
          <a:stretch/>
        </p:blipFill>
        <p:spPr>
          <a:xfrm>
            <a:off x="7273080" y="4828680"/>
            <a:ext cx="2831040" cy="188604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25" name="Picture 12" descr="Flaga kanady fotografia stokowa, Flaga kanady obrazy royalty free ..."/>
          <p:cNvPicPr/>
          <p:nvPr/>
        </p:nvPicPr>
        <p:blipFill>
          <a:blip r:embed="rId5"/>
          <a:stretch/>
        </p:blipFill>
        <p:spPr>
          <a:xfrm>
            <a:off x="9833040" y="61560"/>
            <a:ext cx="2235960" cy="147204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-3600"/>
            <a:ext cx="12201480" cy="6875280"/>
          </a:xfrm>
          <a:prstGeom prst="rect">
            <a:avLst/>
          </a:prstGeom>
          <a:ln>
            <a:noFill/>
          </a:ln>
        </p:spPr>
      </p:pic>
      <p:sp>
        <p:nvSpPr>
          <p:cNvPr id="22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Australia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529200" y="1690560"/>
            <a:ext cx="641664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8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Tradycje związane z Dniem Matki w Australii są bardzo podobne do tradycji kanadyjskich. Również obchodzimy go  w drugą niedzielę maja. Występuje także tradycja przypinania do ubrań goździków.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229" name="Picture 2" descr="Celebrate Mother's Day 2013 on the Grand Strand (Activities ..."/>
          <p:cNvPicPr/>
          <p:nvPr/>
        </p:nvPicPr>
        <p:blipFill>
          <a:blip r:embed="rId2"/>
          <a:stretch/>
        </p:blipFill>
        <p:spPr>
          <a:xfrm>
            <a:off x="7929000" y="2087640"/>
            <a:ext cx="3985200" cy="165492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0" name="Picture 4" descr="Goździk symbol pasji Chrystusa | Niedziela.pl"/>
          <p:cNvPicPr/>
          <p:nvPr/>
        </p:nvPicPr>
        <p:blipFill>
          <a:blip r:embed="rId3"/>
          <a:stretch/>
        </p:blipFill>
        <p:spPr>
          <a:xfrm>
            <a:off x="6479640" y="3824640"/>
            <a:ext cx="4509360" cy="289044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31" name="Picture 14" descr="Flaga Australii | Darmowe Zdjęcie"/>
          <p:cNvPicPr/>
          <p:nvPr/>
        </p:nvPicPr>
        <p:blipFill>
          <a:blip r:embed="rId4"/>
          <a:stretch/>
        </p:blipFill>
        <p:spPr>
          <a:xfrm>
            <a:off x="9865080" y="78840"/>
            <a:ext cx="2248560" cy="14979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-2880"/>
            <a:ext cx="12200040" cy="6874200"/>
          </a:xfrm>
          <a:prstGeom prst="rect">
            <a:avLst/>
          </a:prstGeom>
          <a:ln>
            <a:noFill/>
          </a:ln>
        </p:spPr>
      </p:pic>
      <p:sp>
        <p:nvSpPr>
          <p:cNvPr id="2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Japonia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529200" y="1690560"/>
            <a:ext cx="615672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Dzień Matki (po japońsku Haha no hi) jest tam obchodzony również w drugą niedziele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Początkowo ten dzień był obchodzony jako urodziny cesarzowej Kōjun.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"/>
          <p:cNvSpPr/>
          <p:nvPr/>
        </p:nvSpPr>
        <p:spPr>
          <a:xfrm>
            <a:off x="609588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Picture 2" descr="Mother's day 2020: Definition, symbols, history"/>
          <p:cNvPicPr/>
          <p:nvPr/>
        </p:nvPicPr>
        <p:blipFill>
          <a:blip r:embed="rId2"/>
          <a:stretch/>
        </p:blipFill>
        <p:spPr>
          <a:xfrm>
            <a:off x="6619680" y="2144880"/>
            <a:ext cx="2619000" cy="1742760"/>
          </a:xfrm>
          <a:prstGeom prst="rect">
            <a:avLst/>
          </a:prstGeom>
          <a:ln cap="rnd"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8" name="Picture 4" descr="Nagako – Wikipedia, wolna encyklopedia"/>
          <p:cNvPicPr/>
          <p:nvPr/>
        </p:nvPicPr>
        <p:blipFill>
          <a:blip r:embed="rId3"/>
          <a:stretch/>
        </p:blipFill>
        <p:spPr>
          <a:xfrm>
            <a:off x="8753040" y="3512880"/>
            <a:ext cx="1966320" cy="312660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39" name="Picture 24" descr="Flaga Japonii 70x112 cm - Niebieski"/>
          <p:cNvPicPr/>
          <p:nvPr/>
        </p:nvPicPr>
        <p:blipFill>
          <a:blip r:embed="rId4"/>
          <a:stretch/>
        </p:blipFill>
        <p:spPr>
          <a:xfrm>
            <a:off x="9732960" y="65520"/>
            <a:ext cx="2307240" cy="153648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-8280" y="8280"/>
            <a:ext cx="12200040" cy="6874200"/>
          </a:xfrm>
          <a:prstGeom prst="rect">
            <a:avLst/>
          </a:prstGeom>
          <a:ln>
            <a:noFill/>
          </a:ln>
        </p:spPr>
      </p:pic>
      <p:sp>
        <p:nvSpPr>
          <p:cNvPr id="24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Meksyk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50840" y="1690560"/>
            <a:ext cx="653472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Dzień Matki w Meksyku obchodzi się 10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Świętowanie rozpoczyna się w kościele mszą ku czci Najświętszej Dziewicy.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Dzieci wręczają mamom upominki, kwiaty oraz przygotowują śniadanie.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4"/>
          <p:cNvSpPr/>
          <p:nvPr/>
        </p:nvSpPr>
        <p:spPr>
          <a:xfrm>
            <a:off x="609588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5" name="Picture 4" descr="Mom's Cinnamon Flapjacks Recipe | Taste of Home"/>
          <p:cNvPicPr/>
          <p:nvPr/>
        </p:nvPicPr>
        <p:blipFill>
          <a:blip r:embed="rId2"/>
          <a:stretch/>
        </p:blipFill>
        <p:spPr>
          <a:xfrm>
            <a:off x="6954480" y="1938240"/>
            <a:ext cx="4538160" cy="45381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6" name="Picture 2" descr="Flaga Meksyku Meksyk - Darmowe zdjęcie na Pixabay"/>
          <p:cNvPicPr/>
          <p:nvPr/>
        </p:nvPicPr>
        <p:blipFill>
          <a:blip r:embed="rId3"/>
          <a:stretch/>
        </p:blipFill>
        <p:spPr>
          <a:xfrm>
            <a:off x="9363240" y="69120"/>
            <a:ext cx="2828520" cy="160920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-8280" y="0"/>
            <a:ext cx="12200040" cy="6874200"/>
          </a:xfrm>
          <a:prstGeom prst="rect">
            <a:avLst/>
          </a:prstGeom>
          <a:ln>
            <a:noFill/>
          </a:ln>
        </p:spPr>
      </p:pic>
      <p:sp>
        <p:nvSpPr>
          <p:cNvPr id="2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Egipt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150840" y="1766160"/>
            <a:ext cx="653472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Egipcie Dzień Matki obchodzi się 21 marca.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Matkom w ramach upominku najczęściej daje się lalki lub pluszaki.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4"/>
          <p:cNvSpPr/>
          <p:nvPr/>
        </p:nvSpPr>
        <p:spPr>
          <a:xfrm>
            <a:off x="609588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2" name="Picture 2" descr="Pluszak na Dzień Mamy, Mama #1 - gadżety w INFINIT"/>
          <p:cNvPicPr/>
          <p:nvPr/>
        </p:nvPicPr>
        <p:blipFill>
          <a:blip r:embed="rId2"/>
          <a:stretch/>
        </p:blipFill>
        <p:spPr>
          <a:xfrm>
            <a:off x="8648640" y="1766160"/>
            <a:ext cx="2704680" cy="400032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53" name="Picture 4" descr="Teddy Miłość Dzień Matki - Darmowe zdjęcie na Pixabay"/>
          <p:cNvPicPr/>
          <p:nvPr/>
        </p:nvPicPr>
        <p:blipFill>
          <a:blip r:embed="rId3"/>
          <a:stretch/>
        </p:blipFill>
        <p:spPr>
          <a:xfrm>
            <a:off x="6689880" y="3429000"/>
            <a:ext cx="2343960" cy="330264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54" name="Picture 28" descr="Egypt flag vector - country flags"/>
          <p:cNvPicPr/>
          <p:nvPr/>
        </p:nvPicPr>
        <p:blipFill>
          <a:blip r:embed="rId4"/>
          <a:stretch/>
        </p:blipFill>
        <p:spPr>
          <a:xfrm>
            <a:off x="9705960" y="35640"/>
            <a:ext cx="2410200" cy="160992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-8280" y="0"/>
            <a:ext cx="12200040" cy="687420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Brazylia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57" name="TextShape 2"/>
          <p:cNvSpPr txBox="1"/>
          <p:nvPr/>
        </p:nvSpPr>
        <p:spPr>
          <a:xfrm>
            <a:off x="-8280" y="1766160"/>
            <a:ext cx="610380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Dzień Matki w Brazylii obchodzimy w drugą niedzielę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Wiele matek pielgrzymuje wraz z dziećmi do Sanktuarium NMP w Aparecida, by wypraszać wstawiennictwo Matki Bożej Królowej Brazylii.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58" name="CustomShape 3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"/>
          <p:cNvSpPr/>
          <p:nvPr/>
        </p:nvSpPr>
        <p:spPr>
          <a:xfrm>
            <a:off x="609588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0" name="Picture 2" descr=""/>
          <p:cNvPicPr/>
          <p:nvPr/>
        </p:nvPicPr>
        <p:blipFill>
          <a:blip r:embed="rId2"/>
          <a:stretch/>
        </p:blipFill>
        <p:spPr>
          <a:xfrm>
            <a:off x="9346680" y="1883520"/>
            <a:ext cx="2331720" cy="3228120"/>
          </a:xfrm>
          <a:prstGeom prst="rect">
            <a:avLst/>
          </a:prstGeom>
          <a:ln cap="rnd" w="190440">
            <a:solidFill>
              <a:srgbClr val="ffffff"/>
            </a:solidFill>
            <a:round/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1" name="Obraz 9" descr=""/>
          <p:cNvPicPr/>
          <p:nvPr/>
        </p:nvPicPr>
        <p:blipFill>
          <a:blip r:embed="rId3"/>
          <a:stretch/>
        </p:blipFill>
        <p:spPr>
          <a:xfrm>
            <a:off x="6653160" y="4278600"/>
            <a:ext cx="3096720" cy="2090880"/>
          </a:xfrm>
          <a:prstGeom prst="rect">
            <a:avLst/>
          </a:prstGeom>
          <a:ln>
            <a:noFill/>
          </a:ln>
        </p:spPr>
      </p:pic>
      <p:pic>
        <p:nvPicPr>
          <p:cNvPr id="262" name="Picture 2" descr="Macha Flagą Brazylijczyków, Flaga Brazylii | Premium Wektor"/>
          <p:cNvPicPr/>
          <p:nvPr/>
        </p:nvPicPr>
        <p:blipFill>
          <a:blip r:embed="rId4"/>
          <a:stretch/>
        </p:blipFill>
        <p:spPr>
          <a:xfrm>
            <a:off x="9482040" y="16560"/>
            <a:ext cx="2639880" cy="160200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-8280" y="-10440"/>
            <a:ext cx="12218760" cy="6885000"/>
          </a:xfrm>
          <a:prstGeom prst="rect">
            <a:avLst/>
          </a:prstGeom>
          <a:ln>
            <a:noFill/>
          </a:ln>
        </p:spPr>
      </p:pic>
      <p:sp>
        <p:nvSpPr>
          <p:cNvPr id="26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e12fab"/>
                </a:solidFill>
                <a:latin typeface="Comic Sans MS"/>
              </a:rPr>
              <a:t>Republika Południowej Afryki</a:t>
            </a:r>
            <a:endParaRPr b="0" lang="pl-PL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428040" y="2091600"/>
            <a:ext cx="6113160" cy="47030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0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RPA Dzień Matki świętuje się, tak jak w wielu krajach, w drugą niedzielę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Dzieci w tym dniu ubierają się na czerwono lub różowo. Jeśli matka dziecka zmarła, ubiera się ono na biało.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>
              <a:lnSpc>
                <a:spcPct val="110000"/>
              </a:lnSpc>
              <a:spcBef>
                <a:spcPts val="1001"/>
              </a:spcBef>
            </a:pP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94360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4"/>
          <p:cNvSpPr/>
          <p:nvPr/>
        </p:nvSpPr>
        <p:spPr>
          <a:xfrm>
            <a:off x="609588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Picture 8" descr="The Negro Mother by Langston Hughes - August Moon"/>
          <p:cNvPicPr/>
          <p:nvPr/>
        </p:nvPicPr>
        <p:blipFill>
          <a:blip r:embed="rId2"/>
          <a:stretch/>
        </p:blipFill>
        <p:spPr>
          <a:xfrm>
            <a:off x="8141760" y="1899000"/>
            <a:ext cx="3915360" cy="336456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69" name="Picture 10" descr="5 things you can do to make mom feel special this Mother's Day ..."/>
          <p:cNvPicPr/>
          <p:nvPr/>
        </p:nvPicPr>
        <p:blipFill>
          <a:blip r:embed="rId3"/>
          <a:stretch/>
        </p:blipFill>
        <p:spPr>
          <a:xfrm>
            <a:off x="6441480" y="4567320"/>
            <a:ext cx="3093480" cy="217800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70" name="Picture 22" descr="Icon flaga republiki południowej afryki Wektor | Darmowe pobieranie"/>
          <p:cNvPicPr/>
          <p:nvPr/>
        </p:nvPicPr>
        <p:blipFill>
          <a:blip r:embed="rId4"/>
          <a:stretch/>
        </p:blipFill>
        <p:spPr>
          <a:xfrm>
            <a:off x="9535320" y="112320"/>
            <a:ext cx="2589480" cy="145584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Obraz 4" descr=""/>
          <p:cNvPicPr/>
          <p:nvPr/>
        </p:nvPicPr>
        <p:blipFill>
          <a:blip r:embed="rId1"/>
          <a:stretch/>
        </p:blipFill>
        <p:spPr>
          <a:xfrm>
            <a:off x="14760" y="0"/>
            <a:ext cx="12161880" cy="685764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2694960" y="1058040"/>
            <a:ext cx="6801840" cy="30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pl-PL" sz="9600" spc="-1" strike="noStrike">
                <a:solidFill>
                  <a:srgbClr val="e12fab"/>
                </a:solidFill>
                <a:latin typeface="Comic Sans MS"/>
              </a:rPr>
              <a:t>Dziękujemy za uwagę </a:t>
            </a:r>
            <a:endParaRPr b="0" lang="pl-PL" sz="9600" spc="-1" strike="noStrike">
              <a:latin typeface="Arial"/>
            </a:endParaRPr>
          </a:p>
        </p:txBody>
      </p:sp>
      <p:sp>
        <p:nvSpPr>
          <p:cNvPr id="273" name="CustomShape 2"/>
          <p:cNvSpPr/>
          <p:nvPr/>
        </p:nvSpPr>
        <p:spPr>
          <a:xfrm>
            <a:off x="4536000" y="4536000"/>
            <a:ext cx="2997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Przygotowali: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Jacek Krymer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Patryk Jacak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Mateusz Krymer</a:t>
            </a:r>
            <a:endParaRPr b="0" lang="pl-PL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Wiktor Biela</a:t>
            </a:r>
            <a:endParaRPr b="0" lang="pl-PL" sz="2800" spc="-1" strike="noStrike">
              <a:latin typeface="Arial"/>
            </a:endParaRPr>
          </a:p>
        </p:txBody>
      </p:sp>
    </p:spTree>
  </p:cSld>
  <p:transition spd="slow">
    <p:wipe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e12fab"/>
                </a:solidFill>
                <a:latin typeface="Comic Sans MS"/>
              </a:rPr>
              <a:t>Historia Dnia Matki</a:t>
            </a:r>
            <a:endParaRPr b="0" lang="pl-PL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6158520" y="2439720"/>
            <a:ext cx="10515240" cy="2407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Tradycja ta sięga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Starożytnej Grecji i Rzymu.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W Grecji urządzano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festiwal ku czci Rei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– bogini-matki,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a w Rzymie obchodzono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Matronalia  poświęcone Junonie – </a:t>
            </a:r>
            <a:br/>
            <a:r>
              <a:rPr b="1" lang="pl-PL" sz="2800" spc="-1" strike="noStrike">
                <a:solidFill>
                  <a:srgbClr val="dc6feb"/>
                </a:solidFill>
                <a:latin typeface="Comic Sans MS"/>
              </a:rPr>
              <a:t>patronce kobiet zamężnych.</a:t>
            </a:r>
            <a:endParaRPr b="0" lang="pl-PL" sz="28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173" name="Picture 2" descr="Matronalia – IMPERIUM ROMANUM"/>
          <p:cNvPicPr/>
          <p:nvPr/>
        </p:nvPicPr>
        <p:blipFill>
          <a:blip r:embed="rId2"/>
          <a:stretch/>
        </p:blipFill>
        <p:spPr>
          <a:xfrm>
            <a:off x="965880" y="2613240"/>
            <a:ext cx="5067000" cy="38001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3240" y="19800"/>
            <a:ext cx="12188520" cy="6837840"/>
          </a:xfrm>
          <a:prstGeom prst="rect">
            <a:avLst/>
          </a:prstGeom>
          <a:ln>
            <a:noFill/>
          </a:ln>
        </p:spPr>
      </p:pic>
      <p:sp>
        <p:nvSpPr>
          <p:cNvPr id="17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e12fab"/>
                </a:solidFill>
                <a:latin typeface="Comic Sans MS"/>
              </a:rPr>
              <a:t>Historia Dnia Matki</a:t>
            </a:r>
            <a:endParaRPr b="0" lang="pl-PL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1400400" y="2902680"/>
            <a:ext cx="10515240" cy="3497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5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Do świętowania wrócono w XVII wieku w Anglii.</a:t>
            </a:r>
            <a:br/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Czwartą niedzielę postu ustanowiono </a:t>
            </a:r>
            <a:br/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„Mothering Sunday”(„Niedzielą Macierzyństwa”)</a:t>
            </a:r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W różnych krajach pojawiały się podobne święta,</a:t>
            </a:r>
            <a:br/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ale tak naprawdę dopiero po II wojnie światowej</a:t>
            </a:r>
            <a:br/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Dzień Matki zyskał ogromną popularność.</a:t>
            </a:r>
            <a:br/>
            <a:r>
              <a:rPr b="1" lang="pl-PL" sz="3200" spc="-1" strike="noStrike">
                <a:solidFill>
                  <a:srgbClr val="dc6feb"/>
                </a:solidFill>
                <a:latin typeface="Comic Sans MS"/>
              </a:rPr>
              <a:t> </a:t>
            </a:r>
            <a:endParaRPr b="0" lang="pl-PL" sz="3200" spc="-1" strike="noStrike">
              <a:solidFill>
                <a:srgbClr val="000000"/>
              </a:solidFill>
              <a:latin typeface="The Hand"/>
            </a:endParaRPr>
          </a:p>
        </p:txBody>
      </p:sp>
    </p:spTree>
  </p:cSld>
  <p:transition spd="slow">
    <p:wipe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3240" y="0"/>
            <a:ext cx="12188520" cy="6857640"/>
          </a:xfrm>
          <a:prstGeom prst="rect">
            <a:avLst/>
          </a:prstGeom>
          <a:ln>
            <a:noFill/>
          </a:ln>
        </p:spPr>
      </p:pic>
      <p:sp>
        <p:nvSpPr>
          <p:cNvPr id="17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e12fab"/>
                </a:solidFill>
                <a:latin typeface="Comic Sans MS"/>
              </a:rPr>
              <a:t>Dzień Matki w Polsce</a:t>
            </a:r>
            <a:endParaRPr b="0" lang="pl-PL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5142960" y="1958760"/>
            <a:ext cx="7138800" cy="42516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7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Polsce tradycja świętowania Dnia Matki miała swój początek w Krakowie w 1914 roku. 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Do dziś obchodzimy go zawsze 26 maja (jako jedyny kraj na świecie.) 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27800" y="2313720"/>
            <a:ext cx="5098320" cy="2867760"/>
          </a:xfrm>
          <a:prstGeom prst="roundRect">
            <a:avLst>
              <a:gd name="adj" fmla="val 4167"/>
            </a:avLst>
          </a:prstGeom>
          <a:blipFill rotWithShape="0">
            <a:blip r:embed="rId2"/>
            <a:stretch>
              <a:fillRect/>
            </a:stretch>
          </a:blipFill>
          <a:ln cap="sq" w="76320">
            <a:solidFill>
              <a:srgbClr val="eaeaea"/>
            </a:solidFill>
            <a:miter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p:transition spd="slow">
    <p:wipe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-15840"/>
            <a:ext cx="12198600" cy="6873480"/>
          </a:xfrm>
          <a:prstGeom prst="rect">
            <a:avLst/>
          </a:prstGeom>
          <a:ln>
            <a:noFill/>
          </a:ln>
        </p:spPr>
      </p:pic>
      <p:sp>
        <p:nvSpPr>
          <p:cNvPr id="18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4800" spc="-1" strike="noStrike">
                <a:solidFill>
                  <a:srgbClr val="e12fab"/>
                </a:solidFill>
                <a:latin typeface="Comic Sans MS"/>
              </a:rPr>
              <a:t>Dzień Matki w Polsce</a:t>
            </a:r>
            <a:endParaRPr b="0" lang="pl-PL" sz="4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504000" y="1823040"/>
            <a:ext cx="530568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4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Jest to dzień, w który każdy – niezależnie od wieku – chce podziękować mamie za miłość i opiekę. Dzieci przygotowują laurki 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i szkolne akademie, 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a dorośli wykorzystują </a:t>
            </a:r>
            <a:br/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ten dzień by odwiedzić swoją mamę i spędzić z nią czas.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184" name="Picture 4" descr="Wasze laurki na Dzień Mamy [ZDJĘCIA] - zdjęcie nr 83"/>
          <p:cNvPicPr/>
          <p:nvPr/>
        </p:nvPicPr>
        <p:blipFill>
          <a:blip r:embed="rId2"/>
          <a:stretch/>
        </p:blipFill>
        <p:spPr>
          <a:xfrm rot="638400">
            <a:off x="5804280" y="1852200"/>
            <a:ext cx="2164320" cy="3081960"/>
          </a:xfrm>
          <a:prstGeom prst="rect">
            <a:avLst/>
          </a:prstGeom>
          <a:ln>
            <a:noFill/>
          </a:ln>
        </p:spPr>
      </p:pic>
      <p:pic>
        <p:nvPicPr>
          <p:cNvPr id="185" name="Picture 6" descr="Jak dbać o mamę nie tylko w Dzień Matki? - Twoje emocje - Kobieta ..."/>
          <p:cNvPicPr/>
          <p:nvPr/>
        </p:nvPicPr>
        <p:blipFill>
          <a:blip r:embed="rId3"/>
          <a:stretch/>
        </p:blipFill>
        <p:spPr>
          <a:xfrm rot="20901600">
            <a:off x="7809120" y="3497760"/>
            <a:ext cx="4363560" cy="32205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ransition spd="slow"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-36360"/>
            <a:ext cx="12211200" cy="6894000"/>
          </a:xfrm>
          <a:prstGeom prst="rect">
            <a:avLst/>
          </a:prstGeom>
          <a:ln>
            <a:noFill/>
          </a:ln>
        </p:spPr>
      </p:pic>
      <p:sp>
        <p:nvSpPr>
          <p:cNvPr id="187" name="TextShape 1"/>
          <p:cNvSpPr txBox="1"/>
          <p:nvPr/>
        </p:nvSpPr>
        <p:spPr>
          <a:xfrm>
            <a:off x="1505520" y="1571040"/>
            <a:ext cx="9180720" cy="3391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2000" spc="-1" strike="noStrike">
                <a:solidFill>
                  <a:srgbClr val="e12fab"/>
                </a:solidFill>
                <a:latin typeface="Comic Sans MS"/>
              </a:rPr>
              <a:t>Dzień Matki na świecie</a:t>
            </a:r>
            <a:endParaRPr b="0" lang="pl-PL" sz="120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188" name="Picture 2" descr="Flaga Włoch. 3d Ilustracji Flagi Włoskiej Machając. | Zdjęcie Premium"/>
          <p:cNvPicPr/>
          <p:nvPr/>
        </p:nvPicPr>
        <p:blipFill>
          <a:blip r:embed="rId2"/>
          <a:stretch/>
        </p:blipFill>
        <p:spPr>
          <a:xfrm rot="856200">
            <a:off x="195480" y="343080"/>
            <a:ext cx="1597320" cy="1062360"/>
          </a:xfrm>
          <a:prstGeom prst="rect">
            <a:avLst/>
          </a:prstGeom>
          <a:ln>
            <a:noFill/>
          </a:ln>
        </p:spPr>
      </p:pic>
      <p:pic>
        <p:nvPicPr>
          <p:cNvPr id="189" name="Picture 4" descr="FLAGA ANGLII - Ułóż Puzzle Online za darmo na Puzzle Factory"/>
          <p:cNvPicPr/>
          <p:nvPr/>
        </p:nvPicPr>
        <p:blipFill>
          <a:blip r:embed="rId3"/>
          <a:stretch/>
        </p:blipFill>
        <p:spPr>
          <a:xfrm rot="21102600">
            <a:off x="2151000" y="408240"/>
            <a:ext cx="1792080" cy="1009440"/>
          </a:xfrm>
          <a:prstGeom prst="rect">
            <a:avLst/>
          </a:prstGeom>
          <a:ln>
            <a:noFill/>
          </a:ln>
        </p:spPr>
      </p:pic>
      <p:pic>
        <p:nvPicPr>
          <p:cNvPr id="190" name="Picture 6" descr="Flaga Francji 90x150 cm - Niebieski"/>
          <p:cNvPicPr/>
          <p:nvPr/>
        </p:nvPicPr>
        <p:blipFill>
          <a:blip r:embed="rId4"/>
          <a:stretch/>
        </p:blipFill>
        <p:spPr>
          <a:xfrm rot="817800">
            <a:off x="4369320" y="299160"/>
            <a:ext cx="1604160" cy="1068120"/>
          </a:xfrm>
          <a:prstGeom prst="rect">
            <a:avLst/>
          </a:prstGeom>
          <a:ln>
            <a:noFill/>
          </a:ln>
        </p:spPr>
      </p:pic>
      <p:pic>
        <p:nvPicPr>
          <p:cNvPr id="191" name="Picture 8" descr="Flaga Hiszpanii | Blog Dixi-Car"/>
          <p:cNvPicPr/>
          <p:nvPr/>
        </p:nvPicPr>
        <p:blipFill>
          <a:blip r:embed="rId5"/>
          <a:stretch/>
        </p:blipFill>
        <p:spPr>
          <a:xfrm rot="20590800">
            <a:off x="6307200" y="229680"/>
            <a:ext cx="1572120" cy="1034280"/>
          </a:xfrm>
          <a:prstGeom prst="rect">
            <a:avLst/>
          </a:prstGeom>
          <a:ln>
            <a:noFill/>
          </a:ln>
        </p:spPr>
      </p:pic>
      <p:pic>
        <p:nvPicPr>
          <p:cNvPr id="192" name="Picture 10" descr="Flaga Usa Ameryka - Darmowy obraz na Pixabay"/>
          <p:cNvPicPr/>
          <p:nvPr/>
        </p:nvPicPr>
        <p:blipFill>
          <a:blip r:embed="rId6"/>
          <a:stretch/>
        </p:blipFill>
        <p:spPr>
          <a:xfrm rot="600000">
            <a:off x="8208720" y="380160"/>
            <a:ext cx="1868760" cy="1050840"/>
          </a:xfrm>
          <a:prstGeom prst="rect">
            <a:avLst/>
          </a:prstGeom>
          <a:ln>
            <a:noFill/>
          </a:ln>
        </p:spPr>
      </p:pic>
      <p:pic>
        <p:nvPicPr>
          <p:cNvPr id="193" name="Picture 12" descr="Flaga kanady fotografia stokowa, Flaga kanady obrazy royalty free ..."/>
          <p:cNvPicPr/>
          <p:nvPr/>
        </p:nvPicPr>
        <p:blipFill>
          <a:blip r:embed="rId7"/>
          <a:stretch/>
        </p:blipFill>
        <p:spPr>
          <a:xfrm rot="20977200">
            <a:off x="10391400" y="224640"/>
            <a:ext cx="1754280" cy="1154520"/>
          </a:xfrm>
          <a:prstGeom prst="rect">
            <a:avLst/>
          </a:prstGeom>
          <a:ln>
            <a:noFill/>
          </a:ln>
        </p:spPr>
      </p:pic>
      <p:pic>
        <p:nvPicPr>
          <p:cNvPr id="194" name="Picture 14" descr="Flaga Australii | Darmowe Zdjęcie"/>
          <p:cNvPicPr/>
          <p:nvPr/>
        </p:nvPicPr>
        <p:blipFill>
          <a:blip r:embed="rId8"/>
          <a:stretch/>
        </p:blipFill>
        <p:spPr>
          <a:xfrm rot="20893800">
            <a:off x="117000" y="1999080"/>
            <a:ext cx="1708920" cy="1138320"/>
          </a:xfrm>
          <a:prstGeom prst="rect">
            <a:avLst/>
          </a:prstGeom>
          <a:ln>
            <a:noFill/>
          </a:ln>
        </p:spPr>
      </p:pic>
      <p:pic>
        <p:nvPicPr>
          <p:cNvPr id="195" name="Picture 16" descr="Wektory stockowe: czechy flaga, flaga czech, czechy atrakcje ..."/>
          <p:cNvPicPr/>
          <p:nvPr/>
        </p:nvPicPr>
        <p:blipFill>
          <a:blip r:embed="rId9"/>
          <a:stretch/>
        </p:blipFill>
        <p:spPr>
          <a:xfrm rot="422400">
            <a:off x="272160" y="3818160"/>
            <a:ext cx="1791720" cy="1194480"/>
          </a:xfrm>
          <a:prstGeom prst="rect">
            <a:avLst/>
          </a:prstGeom>
          <a:ln>
            <a:noFill/>
          </a:ln>
        </p:spPr>
      </p:pic>
      <p:pic>
        <p:nvPicPr>
          <p:cNvPr id="196" name="Picture 18" descr="Flaga Rosji Wiejący Wiatr. Część Serii. Macha Flagą Rosji ..."/>
          <p:cNvPicPr/>
          <p:nvPr/>
        </p:nvPicPr>
        <p:blipFill>
          <a:blip r:embed="rId10"/>
          <a:stretch/>
        </p:blipFill>
        <p:spPr>
          <a:xfrm rot="780600">
            <a:off x="10338120" y="1897200"/>
            <a:ext cx="1700640" cy="1018440"/>
          </a:xfrm>
          <a:prstGeom prst="rect">
            <a:avLst/>
          </a:prstGeom>
          <a:ln>
            <a:noFill/>
          </a:ln>
        </p:spPr>
      </p:pic>
      <p:pic>
        <p:nvPicPr>
          <p:cNvPr id="197" name="Picture 20" descr="Flaga Bułgarii - Zdjęcia i ilustracje - iStock"/>
          <p:cNvPicPr/>
          <p:nvPr/>
        </p:nvPicPr>
        <p:blipFill>
          <a:blip r:embed="rId11"/>
          <a:stretch/>
        </p:blipFill>
        <p:spPr>
          <a:xfrm rot="20938200">
            <a:off x="9990000" y="3436560"/>
            <a:ext cx="1892160" cy="1261440"/>
          </a:xfrm>
          <a:prstGeom prst="rect">
            <a:avLst/>
          </a:prstGeom>
          <a:ln>
            <a:noFill/>
          </a:ln>
        </p:spPr>
      </p:pic>
      <p:pic>
        <p:nvPicPr>
          <p:cNvPr id="198" name="Picture 22" descr="Icon flaga republiki południowej afryki Wektor | Darmowe pobieranie"/>
          <p:cNvPicPr/>
          <p:nvPr/>
        </p:nvPicPr>
        <p:blipFill>
          <a:blip r:embed="rId12"/>
          <a:stretch/>
        </p:blipFill>
        <p:spPr>
          <a:xfrm rot="20829600">
            <a:off x="872280" y="5300280"/>
            <a:ext cx="2207160" cy="1240920"/>
          </a:xfrm>
          <a:prstGeom prst="rect">
            <a:avLst/>
          </a:prstGeom>
          <a:ln>
            <a:noFill/>
          </a:ln>
        </p:spPr>
      </p:pic>
      <p:pic>
        <p:nvPicPr>
          <p:cNvPr id="199" name="Picture 24" descr="Flaga Japonii 70x112 cm - Niebieski"/>
          <p:cNvPicPr/>
          <p:nvPr/>
        </p:nvPicPr>
        <p:blipFill>
          <a:blip r:embed="rId13"/>
          <a:stretch/>
        </p:blipFill>
        <p:spPr>
          <a:xfrm rot="523200">
            <a:off x="3570840" y="5157360"/>
            <a:ext cx="2109960" cy="1405080"/>
          </a:xfrm>
          <a:prstGeom prst="rect">
            <a:avLst/>
          </a:prstGeom>
          <a:ln>
            <a:noFill/>
          </a:ln>
        </p:spPr>
      </p:pic>
      <p:pic>
        <p:nvPicPr>
          <p:cNvPr id="200" name="Picture 26" descr="Fototapeta Flaga Brazylii 487VE"/>
          <p:cNvPicPr/>
          <p:nvPr/>
        </p:nvPicPr>
        <p:blipFill>
          <a:blip r:embed="rId14"/>
          <a:stretch/>
        </p:blipFill>
        <p:spPr>
          <a:xfrm rot="21174000">
            <a:off x="6493680" y="5239800"/>
            <a:ext cx="2276280" cy="1396080"/>
          </a:xfrm>
          <a:prstGeom prst="rect">
            <a:avLst/>
          </a:prstGeom>
          <a:ln>
            <a:noFill/>
          </a:ln>
        </p:spPr>
      </p:pic>
      <p:pic>
        <p:nvPicPr>
          <p:cNvPr id="201" name="Picture 28" descr="Egypt flag vector - country flags"/>
          <p:cNvPicPr/>
          <p:nvPr/>
        </p:nvPicPr>
        <p:blipFill>
          <a:blip r:embed="rId15"/>
          <a:stretch/>
        </p:blipFill>
        <p:spPr>
          <a:xfrm rot="242400">
            <a:off x="9807840" y="5218560"/>
            <a:ext cx="2070720" cy="138312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-2160"/>
            <a:ext cx="12198600" cy="6873480"/>
          </a:xfrm>
          <a:prstGeom prst="rect">
            <a:avLst/>
          </a:prstGeom>
          <a:ln>
            <a:noFill/>
          </a:ln>
        </p:spPr>
      </p:pic>
      <p:sp>
        <p:nvSpPr>
          <p:cNvPr id="2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9600" spc="-1" strike="noStrike">
                <a:solidFill>
                  <a:srgbClr val="e12fab"/>
                </a:solidFill>
                <a:latin typeface="Comic Sans MS"/>
              </a:rPr>
              <a:t>FRANCJA</a:t>
            </a:r>
            <a:endParaRPr b="0" lang="pl-PL" sz="96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504000" y="1823040"/>
            <a:ext cx="688968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6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We Francji Dzień Matki obchodzi się w ostatnią niedzielę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Jednym z najbardziej znanych zwyczajów jest przyznawanie matkom rodzin wielodzietnych medali “Médaille de la Famille” (Medal Rodziny.)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205" name="Picture 4" descr="Médaille de la Famille française - Wikipedia"/>
          <p:cNvPicPr/>
          <p:nvPr/>
        </p:nvPicPr>
        <p:blipFill>
          <a:blip r:embed="rId2"/>
          <a:stretch/>
        </p:blipFill>
        <p:spPr>
          <a:xfrm>
            <a:off x="7393680" y="2689200"/>
            <a:ext cx="4251960" cy="2653560"/>
          </a:xfrm>
          <a:prstGeom prst="rect">
            <a:avLst/>
          </a:prstGeom>
          <a:ln cap="sq" w="190440">
            <a:solidFill>
              <a:srgbClr val="c8c6bd"/>
            </a:solidFill>
            <a:miter/>
          </a:ln>
          <a:effectLst>
            <a:outerShdw algn="bl" blurRad="254000" rotWithShape="0">
              <a:srgbClr val="000000">
                <a:alpha val="43000"/>
              </a:srgbClr>
            </a:outerShdw>
          </a:effectLst>
          <a:scene3d>
            <a:camera fov="5400000" prst="perspectiveFront"/>
            <a:lightRig dir="t" rig="threePt">
              <a:rot lat="0" lon="0" rev="2100000"/>
            </a:lightRig>
          </a:scene3d>
          <a:sp3d extrusionH="25400">
            <a:bevelT prst="hardEdge" w="304800" h="152400"/>
            <a:extrusionClr>
              <a:srgbClr val="000000"/>
            </a:extrusionClr>
          </a:sp3d>
        </p:spPr>
      </p:pic>
      <p:pic>
        <p:nvPicPr>
          <p:cNvPr id="206" name="Picture 6" descr="Flaga Francji 90x150 cm - Niebieski"/>
          <p:cNvPicPr/>
          <p:nvPr/>
        </p:nvPicPr>
        <p:blipFill>
          <a:blip r:embed="rId3"/>
          <a:stretch/>
        </p:blipFill>
        <p:spPr>
          <a:xfrm>
            <a:off x="9822240" y="99360"/>
            <a:ext cx="2213280" cy="147384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1800"/>
            <a:ext cx="12191400" cy="6869520"/>
          </a:xfrm>
          <a:prstGeom prst="rect">
            <a:avLst/>
          </a:prstGeom>
          <a:ln>
            <a:noFill/>
          </a:ln>
        </p:spPr>
      </p:pic>
      <p:sp>
        <p:nvSpPr>
          <p:cNvPr id="2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7200" spc="-1" strike="noStrike">
                <a:solidFill>
                  <a:srgbClr val="e12fab"/>
                </a:solidFill>
                <a:latin typeface="Comic Sans MS"/>
              </a:rPr>
              <a:t>Stany Zjednoczone</a:t>
            </a:r>
            <a:endParaRPr b="0" lang="pl-PL" sz="72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09" name="TextShape 2"/>
          <p:cNvSpPr txBox="1"/>
          <p:nvPr/>
        </p:nvSpPr>
        <p:spPr>
          <a:xfrm>
            <a:off x="504000" y="1823040"/>
            <a:ext cx="605592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USA Dzień Matki obchodzimy w 2 niedzielę maja.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tym dniu profesjonalni sportowcy i kibice często noszą różowe dodatki podczas meczów.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210" name="Picture 2" descr=""/>
          <p:cNvPicPr/>
          <p:nvPr/>
        </p:nvPicPr>
        <p:blipFill>
          <a:blip r:embed="rId2"/>
          <a:stretch/>
        </p:blipFill>
        <p:spPr>
          <a:xfrm>
            <a:off x="8437680" y="2554560"/>
            <a:ext cx="3508200" cy="19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1" name="Picture 4" descr=""/>
          <p:cNvPicPr/>
          <p:nvPr/>
        </p:nvPicPr>
        <p:blipFill>
          <a:blip r:embed="rId3"/>
          <a:stretch/>
        </p:blipFill>
        <p:spPr>
          <a:xfrm>
            <a:off x="6860880" y="4303440"/>
            <a:ext cx="4158000" cy="232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2" name="Picture 10" descr="Flaga Usa Ameryka - Darmowy obraz na Pixabay"/>
          <p:cNvPicPr/>
          <p:nvPr/>
        </p:nvPicPr>
        <p:blipFill>
          <a:blip r:embed="rId4"/>
          <a:stretch/>
        </p:blipFill>
        <p:spPr>
          <a:xfrm>
            <a:off x="9589680" y="200520"/>
            <a:ext cx="2356200" cy="132516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3" descr=""/>
          <p:cNvPicPr/>
          <p:nvPr/>
        </p:nvPicPr>
        <p:blipFill>
          <a:blip r:embed="rId1">
            <a:alphaModFix amt="50000"/>
          </a:blip>
          <a:srcRect l="0" t="0" r="-2" b="15707"/>
          <a:stretch/>
        </p:blipFill>
        <p:spPr>
          <a:xfrm>
            <a:off x="0" y="0"/>
            <a:ext cx="12195000" cy="6871320"/>
          </a:xfrm>
          <a:prstGeom prst="rect">
            <a:avLst/>
          </a:prstGeom>
          <a:ln>
            <a:noFill/>
          </a:ln>
        </p:spPr>
      </p:pic>
      <p:sp>
        <p:nvSpPr>
          <p:cNvPr id="2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8800" spc="-1" strike="noStrike">
                <a:solidFill>
                  <a:srgbClr val="e12fab"/>
                </a:solidFill>
                <a:latin typeface="Comic Sans MS"/>
              </a:rPr>
              <a:t>Anglia</a:t>
            </a:r>
            <a:endParaRPr b="0" lang="pl-PL" sz="8800" spc="-1" strike="noStrike">
              <a:solidFill>
                <a:srgbClr val="000000"/>
              </a:solidFill>
              <a:latin typeface="The Hand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529200" y="1690560"/>
            <a:ext cx="6416640" cy="50245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49000"/>
          </a:bodyPr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W Anglii Dzień Matki obchodzimy w czwartą niedzielę Wielkiego Postu.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  <a:p>
            <a:pPr marL="228600" indent="-228240">
              <a:lnSpc>
                <a:spcPct val="110000"/>
              </a:lnSpc>
              <a:spcBef>
                <a:spcPts val="1001"/>
              </a:spcBef>
              <a:buClr>
                <a:srgbClr val="dc6feb"/>
              </a:buClr>
              <a:buFont typeface="Arial"/>
              <a:buChar char="•"/>
            </a:pPr>
            <a:r>
              <a:rPr b="1" lang="pl-PL" sz="3600" spc="-1" strike="noStrike">
                <a:solidFill>
                  <a:srgbClr val="dc6feb"/>
                </a:solidFill>
                <a:latin typeface="Comic Sans MS"/>
              </a:rPr>
              <a:t>To właśnie tu powstał zwyczaj świętowania Dnia Matki w taki sposób, jak obchodzimy go do dzisiaj, czyli w gronie rodziny, obdarowując mamy upominkami i spędzając z nimi czas </a:t>
            </a:r>
            <a:endParaRPr b="0" lang="pl-PL" sz="3600" spc="-1" strike="noStrike">
              <a:solidFill>
                <a:srgbClr val="000000"/>
              </a:solidFill>
              <a:latin typeface="The Hand"/>
            </a:endParaRPr>
          </a:p>
        </p:txBody>
      </p:sp>
      <p:pic>
        <p:nvPicPr>
          <p:cNvPr id="216" name="Picture 2" descr="Mother's Day 2018: When is Mother's Day UK? Why does the date ..."/>
          <p:cNvPicPr/>
          <p:nvPr/>
        </p:nvPicPr>
        <p:blipFill>
          <a:blip r:embed="rId2"/>
          <a:stretch/>
        </p:blipFill>
        <p:spPr>
          <a:xfrm>
            <a:off x="7214400" y="1920240"/>
            <a:ext cx="4325040" cy="256536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7" name="Picture 4" descr="When is Mother's Day 2018? Why do we celebrate it and everything ..."/>
          <p:cNvPicPr/>
          <p:nvPr/>
        </p:nvPicPr>
        <p:blipFill>
          <a:blip r:embed="rId3"/>
          <a:stretch/>
        </p:blipFill>
        <p:spPr>
          <a:xfrm>
            <a:off x="7351200" y="4602240"/>
            <a:ext cx="3318480" cy="215280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8" name="Picture 4" descr="FLAGA ANGLII - Ułóż Puzzle Online za darmo na Puzzle Factory"/>
          <p:cNvPicPr/>
          <p:nvPr/>
        </p:nvPicPr>
        <p:blipFill>
          <a:blip r:embed="rId4"/>
          <a:stretch/>
        </p:blipFill>
        <p:spPr>
          <a:xfrm>
            <a:off x="9474120" y="102240"/>
            <a:ext cx="2597400" cy="1463040"/>
          </a:xfrm>
          <a:prstGeom prst="rect">
            <a:avLst/>
          </a:prstGeom>
          <a:ln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32"/>
      </a:dk2>
      <a:lt2>
        <a:srgbClr val="e8e6e2"/>
      </a:lt2>
      <a:accent1>
        <a:srgbClr val="2f70e1"/>
      </a:accent1>
      <a:accent2>
        <a:srgbClr val="4c45d7"/>
      </a:accent2>
      <a:accent3>
        <a:srgbClr val="822fe1"/>
      </a:accent3>
      <a:accent4>
        <a:srgbClr val="ba1dcf"/>
      </a:accent4>
      <a:accent5>
        <a:srgbClr val="e12fab"/>
      </a:accent5>
      <a:accent6>
        <a:srgbClr val="cf1d4f"/>
      </a:accent6>
      <a:hlink>
        <a:srgbClr val="a37c36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32"/>
      </a:dk2>
      <a:lt2>
        <a:srgbClr val="e8e6e2"/>
      </a:lt2>
      <a:accent1>
        <a:srgbClr val="2f70e1"/>
      </a:accent1>
      <a:accent2>
        <a:srgbClr val="4c45d7"/>
      </a:accent2>
      <a:accent3>
        <a:srgbClr val="822fe1"/>
      </a:accent3>
      <a:accent4>
        <a:srgbClr val="ba1dcf"/>
      </a:accent4>
      <a:accent5>
        <a:srgbClr val="e12fab"/>
      </a:accent5>
      <a:accent6>
        <a:srgbClr val="cf1d4f"/>
      </a:accent6>
      <a:hlink>
        <a:srgbClr val="a37c36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32"/>
      </a:dk2>
      <a:lt2>
        <a:srgbClr val="e8e6e2"/>
      </a:lt2>
      <a:accent1>
        <a:srgbClr val="2f70e1"/>
      </a:accent1>
      <a:accent2>
        <a:srgbClr val="4c45d7"/>
      </a:accent2>
      <a:accent3>
        <a:srgbClr val="822fe1"/>
      </a:accent3>
      <a:accent4>
        <a:srgbClr val="ba1dcf"/>
      </a:accent4>
      <a:accent5>
        <a:srgbClr val="e12fab"/>
      </a:accent5>
      <a:accent6>
        <a:srgbClr val="cf1d4f"/>
      </a:accent6>
      <a:hlink>
        <a:srgbClr val="a37c36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12432"/>
      </a:dk2>
      <a:lt2>
        <a:srgbClr val="e8e6e2"/>
      </a:lt2>
      <a:accent1>
        <a:srgbClr val="2f70e1"/>
      </a:accent1>
      <a:accent2>
        <a:srgbClr val="4c45d7"/>
      </a:accent2>
      <a:accent3>
        <a:srgbClr val="822fe1"/>
      </a:accent3>
      <a:accent4>
        <a:srgbClr val="ba1dcf"/>
      </a:accent4>
      <a:accent5>
        <a:srgbClr val="e12fab"/>
      </a:accent5>
      <a:accent6>
        <a:srgbClr val="cf1d4f"/>
      </a:accent6>
      <a:hlink>
        <a:srgbClr val="a37c36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Application>LibreOffice/6.4.3.2$Windows_X86_64 LibreOffice_project/747b5d0ebf89f41c860ec2a39efd7cb15b54f2d8</Application>
  <Words>530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2020-05-18T17:34:54Z</dcterms:created>
  <dc:creator>Jacek Krymer</dc:creator>
  <dc:description/>
  <dc:language>pl-PL</dc:language>
  <cp:lastModifiedBy/>
  <dcterms:modified xsi:type="dcterms:W3CDTF">2020-05-23T19:25:18Z</dcterms:modified>
  <cp:revision>30</cp:revision>
  <dc:subject/>
  <dc:title>Dzień Matki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