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64" r:id="rId2"/>
    <p:sldId id="332" r:id="rId3"/>
    <p:sldId id="352" r:id="rId4"/>
    <p:sldId id="331" r:id="rId5"/>
    <p:sldId id="334" r:id="rId6"/>
    <p:sldId id="335" r:id="rId7"/>
    <p:sldId id="337" r:id="rId8"/>
    <p:sldId id="359" r:id="rId9"/>
    <p:sldId id="354" r:id="rId10"/>
    <p:sldId id="286" r:id="rId11"/>
    <p:sldId id="287" r:id="rId12"/>
    <p:sldId id="290" r:id="rId13"/>
    <p:sldId id="291" r:id="rId14"/>
    <p:sldId id="339" r:id="rId15"/>
    <p:sldId id="283" r:id="rId16"/>
    <p:sldId id="292" r:id="rId17"/>
    <p:sldId id="293" r:id="rId18"/>
    <p:sldId id="351" r:id="rId19"/>
    <p:sldId id="329" r:id="rId20"/>
    <p:sldId id="348" r:id="rId21"/>
    <p:sldId id="349" r:id="rId22"/>
    <p:sldId id="35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66"/>
    <a:srgbClr val="FF6600"/>
    <a:srgbClr val="FF9933"/>
    <a:srgbClr val="FFFF99"/>
    <a:srgbClr val="FFFF8B"/>
    <a:srgbClr val="FFFF4B"/>
    <a:srgbClr val="FFFF66"/>
    <a:srgbClr val="00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6056" autoAdjust="0"/>
  </p:normalViewPr>
  <p:slideViewPr>
    <p:cSldViewPr>
      <p:cViewPr varScale="1">
        <p:scale>
          <a:sx n="83" d="100"/>
          <a:sy n="83" d="100"/>
        </p:scale>
        <p:origin x="8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0CF32-0AF1-4EE9-BE0B-975FAE4371A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A9FBD-9D3F-453D-8100-888620C6013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07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706C-E0EB-47C8-BA81-D1C29330FED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83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706C-E0EB-47C8-BA81-D1C29330FED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11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A9FBD-9D3F-453D-8100-888620C60138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81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706C-E0EB-47C8-BA81-D1C29330FED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1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A9FBD-9D3F-453D-8100-888620C60138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3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706C-E0EB-47C8-BA81-D1C29330FEDA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86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A9FBD-9D3F-453D-8100-888620C60138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00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6706C-E0EB-47C8-BA81-D1C29330FEDA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82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gi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onopczynski.com/index.php?option=com_content&amp;view=article&amp;id=191:uczestnicy-i-zwyciezcy-vii-edycji-szkolnego-festiwalu-kultury-emilian-2015&amp;catid=108&amp;Itemid=468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1571604" y="714356"/>
            <a:ext cx="7572396" cy="1152128"/>
          </a:xfrm>
          <a:noFill/>
        </p:spPr>
        <p:txBody>
          <a:bodyPr>
            <a:noAutofit/>
          </a:bodyPr>
          <a:lstStyle/>
          <a:p>
            <a:pPr algn="ctr"/>
            <a:r>
              <a:rPr lang="pl-PL" sz="3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Zespół Szkół nr 22</a:t>
            </a:r>
            <a:br>
              <a:rPr lang="pl-PL" sz="3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3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im. Emiliana Konopczyńskiego</a:t>
            </a:r>
            <a:endParaRPr lang="pl-PL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" descr="C:\Users\ania\Desktop\moje nowe\darek\pat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821860" cy="231236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0" y="3071810"/>
            <a:ext cx="9144000" cy="1323439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pl-PL" sz="4000" b="1" dirty="0">
                <a:solidFill>
                  <a:schemeClr val="tx2">
                    <a:lumMod val="50000"/>
                  </a:schemeClr>
                </a:solidFill>
              </a:rPr>
              <a:t>LXXXIII Liceum Ogólnokształcące </a:t>
            </a:r>
          </a:p>
          <a:p>
            <a:pPr lvl="0" algn="ctr"/>
            <a:r>
              <a:rPr lang="pl-PL" sz="4000" b="1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pl-PL" sz="4000" b="1" dirty="0" smtClean="0">
                <a:solidFill>
                  <a:schemeClr val="tx2">
                    <a:lumMod val="50000"/>
                  </a:schemeClr>
                </a:solidFill>
              </a:rPr>
              <a:t>m. </a:t>
            </a:r>
            <a:r>
              <a:rPr lang="pl-PL" sz="4000" b="1" dirty="0">
                <a:solidFill>
                  <a:schemeClr val="tx2">
                    <a:lumMod val="50000"/>
                  </a:schemeClr>
                </a:solidFill>
              </a:rPr>
              <a:t>Emiliana Konopczyńskiego</a:t>
            </a:r>
          </a:p>
        </p:txBody>
      </p:sp>
      <p:sp>
        <p:nvSpPr>
          <p:cNvPr id="7" name="Prostokąt 6"/>
          <p:cNvSpPr/>
          <p:nvPr/>
        </p:nvSpPr>
        <p:spPr>
          <a:xfrm>
            <a:off x="395536" y="4509120"/>
            <a:ext cx="8280920" cy="165618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sz="3600" b="1" dirty="0" smtClean="0"/>
              <a:t>Technikum Elektryczno-Elektroniczne nr 1 </a:t>
            </a:r>
            <a:endParaRPr lang="pl-PL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79208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ZIELONA GĘŚ</a:t>
            </a:r>
            <a:br>
              <a:rPr lang="pl-PL" sz="4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4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grupa teatralna Konopa</a:t>
            </a:r>
            <a:endParaRPr lang="pl-PL" sz="4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44016" y="1178749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pic>
        <p:nvPicPr>
          <p:cNvPr id="32770" name="Picture 2" descr="http://konopczynski.com/images/galeria/bylo_jest_bedzie/IMGP9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48472" cy="282478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32774" name="Picture 6" descr="http://konopczynski.com/images/galeria/tespis_muzeum_niepodleglosci/126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195133" cy="280831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0" y="528638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Teatr </a:t>
            </a:r>
            <a:r>
              <a:rPr lang="pl-PL" sz="2800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jest aktywną refleksją nad samym sobą</a:t>
            </a:r>
            <a:r>
              <a:rPr lang="pl-PL" sz="2800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2800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28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Novalis</a:t>
            </a:r>
            <a:endParaRPr lang="pl-PL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92088"/>
          </a:xfrm>
          <a:noFill/>
        </p:spPr>
        <p:txBody>
          <a:bodyPr>
            <a:noAutofit/>
          </a:bodyPr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ZIELONA GĘŚ</a:t>
            </a:r>
            <a:endParaRPr lang="pl-PL" sz="4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 descr="http://www.konopczynski.com/images/galeria/tespis_zwierdciadla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2928325" cy="4608512"/>
          </a:xfrm>
          <a:prstGeom prst="roundRect">
            <a:avLst>
              <a:gd name="adj" fmla="val 0"/>
            </a:avLst>
          </a:prstGeom>
          <a:noFill/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17450" r="18417" b="10101"/>
          <a:stretch/>
        </p:blipFill>
        <p:spPr>
          <a:xfrm>
            <a:off x="6000760" y="1357298"/>
            <a:ext cx="2821524" cy="4643470"/>
          </a:xfrm>
          <a:prstGeom prst="roundRect">
            <a:avLst>
              <a:gd name="adj" fmla="val 0"/>
            </a:avLst>
          </a:prstGeom>
          <a:ln w="76200">
            <a:noFill/>
          </a:ln>
        </p:spPr>
      </p:pic>
      <p:sp>
        <p:nvSpPr>
          <p:cNvPr id="12" name="pole tekstowe 11"/>
          <p:cNvSpPr txBox="1"/>
          <p:nvPr/>
        </p:nvSpPr>
        <p:spPr>
          <a:xfrm>
            <a:off x="3286116" y="2714620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Prawdziwa </a:t>
            </a:r>
            <a:r>
              <a:rPr lang="pl-PL" sz="2400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sztuka to taka, która powstaje dzięki potrzebie </a:t>
            </a:r>
            <a:r>
              <a:rPr lang="pl-PL" sz="2400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tworzenia. </a:t>
            </a:r>
            <a:endParaRPr lang="pl-PL" sz="2400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Albert </a:t>
            </a:r>
            <a:r>
              <a:rPr lang="pl-PL" sz="2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Einstein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81776" cy="1080120"/>
          </a:xfrm>
          <a:noFill/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Szkolny Festiwal Kultury </a:t>
            </a:r>
            <a:r>
              <a:rPr lang="pl-PL" sz="4000" spc="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EMILIAN</a:t>
            </a:r>
            <a:r>
              <a:rPr lang="pl-PL" sz="4000" b="1" spc="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870513" cy="3000396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://konopczynski.com/images/galeria/emilian2015/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47672"/>
            <a:ext cx="3000396" cy="1994945"/>
          </a:xfrm>
          <a:prstGeom prst="roundRect">
            <a:avLst>
              <a:gd name="adj" fmla="val 0"/>
            </a:avLst>
          </a:prstGeom>
          <a:ln/>
          <a:effectLst/>
        </p:spPr>
        <p:style>
          <a:lnRef idx="0">
            <a:schemeClr val="accent5"/>
          </a:lnRef>
          <a:fillRef idx="1001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0" name="Obraz 9" descr="Bez tytuługf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643314"/>
            <a:ext cx="4643438" cy="296406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85720" y="4643446"/>
            <a:ext cx="2357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sz="2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ztuka</a:t>
            </a:r>
          </a:p>
          <a:p>
            <a:r>
              <a:rPr lang="pl-PL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l-PL" sz="2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antazja</a:t>
            </a:r>
          </a:p>
          <a:p>
            <a:r>
              <a:rPr lang="pl-PL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pl-PL" sz="2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reatywność</a:t>
            </a:r>
            <a:endParaRPr lang="pl-PL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l-PL" sz="2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mocje</a:t>
            </a:r>
          </a:p>
        </p:txBody>
      </p:sp>
      <p:pic>
        <p:nvPicPr>
          <p:cNvPr id="12" name="Picture 1" descr="C:\Users\ania\Desktop\moje nowe\darek\patr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714884"/>
            <a:ext cx="1428760" cy="18134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080120"/>
          </a:xfrm>
          <a:noFill/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Szkolny Festiwal Kultury </a:t>
            </a:r>
            <a:r>
              <a:rPr lang="pl-PL" sz="4000" spc="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EMILIAN</a:t>
            </a:r>
            <a:r>
              <a:rPr lang="pl-PL" sz="4000" b="1" spc="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15716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Puść </a:t>
            </a:r>
            <a:r>
              <a:rPr lang="pl-PL" sz="4000" dirty="0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wodze fantazji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735" y="2484785"/>
            <a:ext cx="5134745" cy="3104455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0" y="573325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</a:t>
            </a:r>
            <a:r>
              <a:rPr lang="pl-PL" sz="4000" dirty="0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daj się ponieść sztuce</a:t>
            </a:r>
            <a:r>
              <a:rPr lang="pl-PL" sz="4400" dirty="0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23554" name="Picture 2" descr="em916.jpg"/>
          <p:cNvPicPr>
            <a:picLocks noChangeAspect="1" noChangeArrowheads="1"/>
          </p:cNvPicPr>
          <p:nvPr/>
        </p:nvPicPr>
        <p:blipFill>
          <a:blip r:embed="rId3" cstate="print"/>
          <a:srcRect r="31629"/>
          <a:stretch>
            <a:fillRect/>
          </a:stretch>
        </p:blipFill>
        <p:spPr bwMode="auto">
          <a:xfrm>
            <a:off x="319271" y="2507713"/>
            <a:ext cx="3172609" cy="3081527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chemeClr val="tx2">
                    <a:lumMod val="50000"/>
                  </a:schemeClr>
                </a:solidFill>
              </a:rPr>
              <a:t>Języki obce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14282" y="5500702"/>
            <a:ext cx="41537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Warsztaty językowe </a:t>
            </a:r>
          </a:p>
          <a:p>
            <a:pPr algn="ctr"/>
            <a:r>
              <a:rPr lang="pl-PL" sz="24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WIELKIEJ BRYTANII</a:t>
            </a:r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000628" y="5500702"/>
            <a:ext cx="36407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Wymiana młodzieży</a:t>
            </a:r>
          </a:p>
          <a:p>
            <a:pPr algn="ctr"/>
            <a:r>
              <a:rPr lang="pl-PL" sz="24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POLSKA-NIEMCY</a:t>
            </a:r>
          </a:p>
          <a:p>
            <a:endParaRPr lang="pl-PL" dirty="0"/>
          </a:p>
        </p:txBody>
      </p:sp>
      <p:pic>
        <p:nvPicPr>
          <p:cNvPr id="1026" name="Picture 2" descr="C:\Users\User\AppData\Local\Temp\44705189_356287584935537_72807146576465100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19" y="1928802"/>
            <a:ext cx="4476781" cy="3357586"/>
          </a:xfrm>
          <a:prstGeom prst="rect">
            <a:avLst/>
          </a:prstGeom>
          <a:noFill/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02"/>
            <a:ext cx="4572000" cy="3356022"/>
          </a:xfrm>
          <a:prstGeom prst="round2DiagRect">
            <a:avLst>
              <a:gd name="adj1" fmla="val 0"/>
              <a:gd name="adj2" fmla="val 0"/>
            </a:avLst>
          </a:prstGeom>
          <a:ln w="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pole tekstowe 12"/>
          <p:cNvSpPr txBox="1"/>
          <p:nvPr/>
        </p:nvSpPr>
        <p:spPr>
          <a:xfrm>
            <a:off x="0" y="12858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Znajomość </a:t>
            </a:r>
            <a:r>
              <a:rPr lang="pl-PL" sz="24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języków jest bramą do wiedzy</a:t>
            </a:r>
            <a:r>
              <a:rPr lang="pl-PL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Roger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Bacon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4071934" y="1071546"/>
            <a:ext cx="5072066" cy="792088"/>
          </a:xfrm>
          <a:noFill/>
        </p:spPr>
        <p:txBody>
          <a:bodyPr>
            <a:noAutofit/>
          </a:bodyPr>
          <a:lstStyle/>
          <a:p>
            <a:pPr algn="ctr"/>
            <a:r>
              <a:rPr lang="pl-PL" sz="3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Nauka to również przyjemność!</a:t>
            </a:r>
            <a:endParaRPr lang="pl-PL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85720" y="6093296"/>
            <a:ext cx="8534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Warsztaty językowe w Wielkiej Brytanii</a:t>
            </a:r>
          </a:p>
        </p:txBody>
      </p:sp>
      <p:pic>
        <p:nvPicPr>
          <p:cNvPr id="11" name="Picture 2" descr="http://www.konopczynski.com/images/galeria/londy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714776" cy="5662768"/>
          </a:xfrm>
          <a:prstGeom prst="roundRect">
            <a:avLst>
              <a:gd name="adj" fmla="val 0"/>
            </a:avLst>
          </a:prstGeom>
          <a:noFill/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2500306"/>
            <a:ext cx="4503351" cy="300223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971600" y="620688"/>
            <a:ext cx="7481776" cy="1008112"/>
          </a:xfrm>
          <a:solidFill>
            <a:srgbClr val="FFFFCC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Wymiana młodzieży</a:t>
            </a:r>
            <a:br>
              <a:rPr lang="pl-PL" sz="4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4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pl-PL" sz="4400" spc="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OLSKA-NIEMCY</a:t>
            </a:r>
            <a:r>
              <a:rPr lang="pl-PL" sz="4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7170" name="Picture 2" descr="http://www.konopczynski.com/images/zdjecia_glowne/wymiana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181975" cy="367240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0" y="571501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 lat </a:t>
            </a:r>
            <a:r>
              <a:rPr lang="pl-PL" sz="40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współpracy!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906648" y="620688"/>
            <a:ext cx="7481776" cy="1008112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Wymiana młodzieży</a:t>
            </a:r>
            <a:br>
              <a:rPr lang="pl-PL" sz="4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4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pl-PL" sz="4400" spc="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OLSKA-NIEMCY</a:t>
            </a:r>
            <a:r>
              <a:rPr lang="pl-PL" sz="4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026" name="Picture 2" descr="C:\Users\User\AppData\Local\Temp\44800110_896410594081811_1819822615917756416_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5905541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44742077_291209558162478_756093690836103987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6072230" cy="3415629"/>
          </a:xfrm>
          <a:prstGeom prst="rect">
            <a:avLst/>
          </a:prstGeom>
          <a:noFill/>
        </p:spPr>
      </p:pic>
      <p:pic>
        <p:nvPicPr>
          <p:cNvPr id="2051" name="Picture 3" descr="C:\Users\User\AppData\Local\Temp\43681913_1960842670648317_8065761609076703232_n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214842" cy="316113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14282" y="442913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Granice </a:t>
            </a:r>
            <a:r>
              <a:rPr lang="pl-PL" sz="24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mojego języka są granicami mojego świata</a:t>
            </a:r>
            <a:r>
              <a:rPr lang="pl-PL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Ludwig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Wittgenstein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1571604" y="285728"/>
            <a:ext cx="62865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Drużyna siatkarska w naszej szkole</a:t>
            </a:r>
            <a:br>
              <a:rPr lang="pl-PL" sz="4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l-PL" sz="44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4105" y="3185109"/>
            <a:ext cx="4340383" cy="334023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8" name="Obraz 7" descr="C:\Users\ania\Desktop\medale ĹšLS_2013_14.jpg"/>
          <p:cNvPicPr/>
          <p:nvPr/>
        </p:nvPicPr>
        <p:blipFill>
          <a:blip r:embed="rId3" cstate="print"/>
          <a:srcRect t="3698" r="4925" b="21539"/>
          <a:stretch>
            <a:fillRect/>
          </a:stretch>
        </p:blipFill>
        <p:spPr bwMode="auto">
          <a:xfrm>
            <a:off x="7286644" y="1214422"/>
            <a:ext cx="1656184" cy="1728192"/>
          </a:xfrm>
          <a:prstGeom prst="roundRect">
            <a:avLst>
              <a:gd name="adj" fmla="val 0"/>
            </a:avLst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9" name="Obraz 8" descr="C:\Users\ania\Desktop\III miejsce ĹšrĂłdmiejska Liga SiatkĂłwki_2013_14.JPG"/>
          <p:cNvPicPr/>
          <p:nvPr/>
        </p:nvPicPr>
        <p:blipFill>
          <a:blip r:embed="rId4" cstate="print"/>
          <a:srcRect l="16642" t="7487" r="11285"/>
          <a:stretch>
            <a:fillRect/>
          </a:stretch>
        </p:blipFill>
        <p:spPr bwMode="auto">
          <a:xfrm>
            <a:off x="216024" y="3212976"/>
            <a:ext cx="4283968" cy="3312368"/>
          </a:xfrm>
          <a:prstGeom prst="roundRect">
            <a:avLst>
              <a:gd name="adj" fmla="val 0"/>
            </a:avLst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7166"/>
            <a:ext cx="1224640" cy="2708920"/>
          </a:xfrm>
          <a:prstGeom prst="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10239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konopczynski.com/images/galeria/certyfikatwarsisaw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774" t="16873" r="5660" b="3946"/>
          <a:stretch>
            <a:fillRect/>
          </a:stretch>
        </p:blipFill>
        <p:spPr bwMode="auto">
          <a:xfrm>
            <a:off x="35496" y="1412776"/>
            <a:ext cx="4464496" cy="5472608"/>
          </a:xfrm>
          <a:prstGeom prst="rect">
            <a:avLst/>
          </a:prstGeom>
          <a:noFill/>
        </p:spPr>
      </p:pic>
      <p:sp>
        <p:nvSpPr>
          <p:cNvPr id="6" name="Tytuł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  <a:noFill/>
        </p:spPr>
        <p:txBody>
          <a:bodyPr>
            <a:noAutofit/>
          </a:bodyPr>
          <a:lstStyle/>
          <a:p>
            <a:pPr algn="ctr"/>
            <a:r>
              <a:rPr lang="pl-PL" sz="3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LXXXIII LICEUM OGÓLNOKSZTAŁCĄCE</a:t>
            </a:r>
            <a:br>
              <a:rPr lang="pl-PL" sz="3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3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IM. EMILIANA KONOPCZYŃSKIEGO</a:t>
            </a:r>
            <a:endParaRPr lang="pl-PL" sz="3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427984" y="1484784"/>
            <a:ext cx="45883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Wspieramy </a:t>
            </a:r>
          </a:p>
          <a:p>
            <a:pPr algn="ctr"/>
            <a:r>
              <a:rPr lang="pl-PL" sz="32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uzdolnionych</a:t>
            </a:r>
          </a:p>
          <a:p>
            <a:pPr algn="ctr"/>
            <a:endParaRPr lang="pl-P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l-PL" sz="28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Edukacja jest </a:t>
            </a:r>
          </a:p>
          <a:p>
            <a:pPr algn="ctr"/>
            <a:r>
              <a:rPr lang="pl-PL" sz="28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kreowaniem </a:t>
            </a:r>
            <a:r>
              <a:rPr lang="pl-PL" sz="28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umysłów. </a:t>
            </a:r>
            <a:endParaRPr lang="pl-PL" sz="2800" i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r>
              <a:rPr lang="pl-PL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Philip </a:t>
            </a:r>
            <a:r>
              <a:rPr lang="pl-PL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Zimbardo</a:t>
            </a:r>
            <a:endParaRPr lang="pl-PL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/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l-PL" sz="28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Gdy uczeń osiąga coś dzięki nauczycielowi, </a:t>
            </a:r>
          </a:p>
          <a:p>
            <a:pPr algn="ctr"/>
            <a:r>
              <a:rPr lang="pl-PL" sz="28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nauczyciel również czegoś się uczy!</a:t>
            </a:r>
          </a:p>
          <a:p>
            <a:pPr algn="ctr"/>
            <a:r>
              <a:rPr lang="pl-PL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Paulo </a:t>
            </a:r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Coelho</a:t>
            </a:r>
          </a:p>
          <a:p>
            <a:endParaRPr lang="pl-PL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" y="30689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Film „Spotkanie” w ramach projektu „Rówieśnicy”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202630"/>
            <a:ext cx="9144000" cy="70609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Projekty historyczne</a:t>
            </a:r>
          </a:p>
        </p:txBody>
      </p:sp>
      <p:pic>
        <p:nvPicPr>
          <p:cNvPr id="9" name="Picture 4" descr="http://pl.strima.com/img/konkurs-strima-ozdoby-choinkowe-2012/klatki-fi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83" y="1052736"/>
            <a:ext cx="8869059" cy="2002259"/>
          </a:xfrm>
          <a:prstGeom prst="rect">
            <a:avLst/>
          </a:prstGeom>
          <a:noFill/>
        </p:spPr>
      </p:pic>
      <p:pic>
        <p:nvPicPr>
          <p:cNvPr id="10" name="Obraz 9" descr="C:\Users\ania\Desktop\baner lo\spotkanie.jpg"/>
          <p:cNvPicPr/>
          <p:nvPr/>
        </p:nvPicPr>
        <p:blipFill>
          <a:blip r:embed="rId4" cstate="print"/>
          <a:srcRect t="4762"/>
          <a:stretch>
            <a:fillRect/>
          </a:stretch>
        </p:blipFill>
        <p:spPr bwMode="auto">
          <a:xfrm>
            <a:off x="179512" y="1340768"/>
            <a:ext cx="2088232" cy="136815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340767"/>
            <a:ext cx="2115637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340768"/>
            <a:ext cx="20882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355488"/>
            <a:ext cx="2016224" cy="13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5"/>
          <a:stretch>
            <a:fillRect/>
          </a:stretch>
        </p:blipFill>
        <p:spPr>
          <a:xfrm>
            <a:off x="179512" y="3717032"/>
            <a:ext cx="4608512" cy="2633435"/>
          </a:xfrm>
          <a:prstGeom prst="round2DiagRect">
            <a:avLst>
              <a:gd name="adj1" fmla="val 0"/>
              <a:gd name="adj2" fmla="val 0"/>
            </a:avLst>
          </a:prstGeom>
          <a:ln w="0" cap="sq">
            <a:solidFill>
              <a:schemeClr val="bg1">
                <a:lumMod val="85000"/>
              </a:schemeClr>
            </a:solidFill>
            <a:miter lim="800000"/>
          </a:ln>
          <a:effectLst/>
        </p:spPr>
      </p:pic>
      <p:sp>
        <p:nvSpPr>
          <p:cNvPr id="19" name="pole tekstowe 18"/>
          <p:cNvSpPr txBox="1"/>
          <p:nvPr/>
        </p:nvSpPr>
        <p:spPr>
          <a:xfrm>
            <a:off x="0" y="6334780"/>
            <a:ext cx="525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 tym nie można zapomnieć…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928926" y="5929330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Ravensbrück</a:t>
            </a:r>
            <a:endParaRPr lang="pl-PL" sz="2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" descr="http://konopczynski.com/images/galeria/komiks_pazdziernik/1-komiks.JPG"/>
          <p:cNvPicPr>
            <a:picLocks noChangeAspect="1" noChangeArrowheads="1"/>
          </p:cNvPicPr>
          <p:nvPr/>
        </p:nvPicPr>
        <p:blipFill>
          <a:blip r:embed="rId9" cstate="print"/>
          <a:srcRect l="564" t="3009"/>
          <a:stretch>
            <a:fillRect/>
          </a:stretch>
        </p:blipFill>
        <p:spPr bwMode="auto">
          <a:xfrm rot="19713037">
            <a:off x="5070701" y="4259748"/>
            <a:ext cx="2407935" cy="1761540"/>
          </a:xfrm>
          <a:prstGeom prst="flowChartMultidocument">
            <a:avLst/>
          </a:prstGeom>
          <a:ln w="0" cap="sq">
            <a:solidFill>
              <a:schemeClr val="bg1">
                <a:lumMod val="85000"/>
              </a:schemeClr>
            </a:solidFill>
            <a:miter lim="800000"/>
          </a:ln>
          <a:effectLst/>
        </p:spPr>
      </p:pic>
      <p:pic>
        <p:nvPicPr>
          <p:cNvPr id="21" name="Picture 10" descr="http://www.konopczynski.com/images/zdjecia_glowne/sila_i_nadziej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3789040"/>
            <a:ext cx="1791063" cy="2520280"/>
          </a:xfrm>
          <a:prstGeom prst="round2DiagRect">
            <a:avLst>
              <a:gd name="adj1" fmla="val 0"/>
              <a:gd name="adj2" fmla="val 0"/>
            </a:avLst>
          </a:prstGeom>
          <a:ln w="0" cap="sq">
            <a:solidFill>
              <a:schemeClr val="bg1">
                <a:lumMod val="85000"/>
              </a:schemeClr>
            </a:solidFill>
            <a:miter lim="800000"/>
          </a:ln>
          <a:effectLst/>
        </p:spPr>
      </p:pic>
      <p:sp>
        <p:nvSpPr>
          <p:cNvPr id="22" name="pole tekstowe 21"/>
          <p:cNvSpPr txBox="1"/>
          <p:nvPr/>
        </p:nvSpPr>
        <p:spPr>
          <a:xfrm>
            <a:off x="5357818" y="6334780"/>
            <a:ext cx="356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Komiks historyczny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929066"/>
            <a:ext cx="4105026" cy="2710654"/>
          </a:xfrm>
          <a:prstGeom prst="round2DiagRect">
            <a:avLst>
              <a:gd name="adj1" fmla="val 0"/>
              <a:gd name="adj2" fmla="val 0"/>
            </a:avLst>
          </a:prstGeom>
          <a:ln w="0" cap="sq">
            <a:solidFill>
              <a:schemeClr val="bg1">
                <a:lumMod val="85000"/>
              </a:schemeClr>
            </a:solidFill>
            <a:miter lim="800000"/>
          </a:ln>
          <a:effectLst/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6"/>
          <a:stretch>
            <a:fillRect/>
          </a:stretch>
        </p:blipFill>
        <p:spPr>
          <a:xfrm>
            <a:off x="4932040" y="980728"/>
            <a:ext cx="3932338" cy="2805462"/>
          </a:xfrm>
          <a:prstGeom prst="round2DiagRect">
            <a:avLst>
              <a:gd name="adj1" fmla="val 0"/>
              <a:gd name="adj2" fmla="val 0"/>
            </a:avLst>
          </a:prstGeom>
          <a:ln w="0" cap="sq">
            <a:solidFill>
              <a:schemeClr val="bg1">
                <a:lumMod val="85000"/>
              </a:schemeClr>
            </a:solidFill>
            <a:miter lim="800000"/>
          </a:ln>
          <a:effectLst/>
        </p:spPr>
      </p:pic>
      <p:pic>
        <p:nvPicPr>
          <p:cNvPr id="13" name="Picture 2" descr="http://www.konopczynski.com/images/galeria/gra09/gra5.JPG"/>
          <p:cNvPicPr>
            <a:picLocks noChangeAspect="1" noChangeArrowheads="1"/>
          </p:cNvPicPr>
          <p:nvPr/>
        </p:nvPicPr>
        <p:blipFill>
          <a:blip r:embed="rId5" cstate="print"/>
          <a:srcRect t="2778"/>
          <a:stretch>
            <a:fillRect/>
          </a:stretch>
        </p:blipFill>
        <p:spPr bwMode="auto">
          <a:xfrm>
            <a:off x="214282" y="3429000"/>
            <a:ext cx="4408711" cy="3214686"/>
          </a:xfrm>
          <a:prstGeom prst="round2DiagRect">
            <a:avLst>
              <a:gd name="adj1" fmla="val 0"/>
              <a:gd name="adj2" fmla="val 0"/>
            </a:avLst>
          </a:prstGeom>
          <a:ln w="0" cap="sq">
            <a:solidFill>
              <a:schemeClr val="bg1">
                <a:lumMod val="85000"/>
              </a:schemeClr>
            </a:solidFill>
            <a:miter lim="800000"/>
          </a:ln>
          <a:effectLst/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208912" cy="706090"/>
          </a:xfrm>
        </p:spPr>
        <p:txBody>
          <a:bodyPr>
            <a:noAutofit/>
          </a:bodyPr>
          <a:lstStyle/>
          <a:p>
            <a:pPr algn="l"/>
            <a:r>
              <a:rPr lang="pl-PL" sz="44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pl-PL" sz="44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istoryczne wyzwania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14282" y="1714488"/>
            <a:ext cx="44695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Rajdy historyczne</a:t>
            </a:r>
          </a:p>
          <a:p>
            <a:pPr algn="ctr"/>
            <a:r>
              <a:rPr lang="pl-PL" sz="36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oraz gry terenowe</a:t>
            </a:r>
          </a:p>
        </p:txBody>
      </p:sp>
      <p:pic>
        <p:nvPicPr>
          <p:cNvPr id="17" name="Picture 4" descr="http://www.konopczynski.com/images/zdjecia_glowne/krzyz_w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4089" y="3284984"/>
            <a:ext cx="1160399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>
              <a:solidFill>
                <a:srgbClr val="000066"/>
              </a:solidFill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486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95536" y="5157192"/>
            <a:ext cx="6552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 smtClean="0">
                <a:solidFill>
                  <a:srgbClr val="000066"/>
                </a:solidFill>
              </a:rPr>
              <a:t>Dziękujemy za uwagę!</a:t>
            </a:r>
          </a:p>
        </p:txBody>
      </p:sp>
      <p:pic>
        <p:nvPicPr>
          <p:cNvPr id="43020" name="Picture 12" descr="http://3.bp.blogspot.com/-qAyIasZBl3c/U2HT2uAt3pI/AAAAAAAAD3g/p0xtrL7Qtoo/s1600/a+emot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6256" y="4809702"/>
            <a:ext cx="1600200" cy="1571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163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1143000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PROFILE KLAS NA ROK SZKOLNY </a:t>
            </a:r>
            <a:r>
              <a:rPr lang="pl-PL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2021/2022</a:t>
            </a:r>
            <a:endParaRPr lang="pl-PL" sz="4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107157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sz="7800" b="1" dirty="0">
                <a:solidFill>
                  <a:srgbClr val="FF3300"/>
                </a:solidFill>
              </a:rPr>
              <a:t>Klasa 1a</a:t>
            </a:r>
            <a:endParaRPr lang="pl-PL" sz="5800" b="1" dirty="0">
              <a:solidFill>
                <a:srgbClr val="FF3300"/>
              </a:solidFill>
            </a:endParaRPr>
          </a:p>
          <a:p>
            <a:pPr algn="ctr">
              <a:buNone/>
            </a:pPr>
            <a:endParaRPr lang="pl-PL" sz="5800" b="1" dirty="0">
              <a:solidFill>
                <a:srgbClr val="006600"/>
              </a:solidFill>
            </a:endParaRPr>
          </a:p>
          <a:p>
            <a:pPr algn="ctr">
              <a:buNone/>
            </a:pPr>
            <a:endParaRPr lang="pl-PL" sz="2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5720" y="1785926"/>
            <a:ext cx="850112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3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Przedmioty rozszerzone: </a:t>
            </a:r>
          </a:p>
          <a:p>
            <a:pPr algn="ctr">
              <a:buNone/>
            </a:pPr>
            <a:r>
              <a:rPr lang="pl-PL" sz="3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matematyka, fizyka, język angielski</a:t>
            </a:r>
            <a:endParaRPr lang="pl-PL" sz="39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3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Drugi język: </a:t>
            </a:r>
            <a:r>
              <a:rPr lang="pl-PL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niemiecki</a:t>
            </a:r>
            <a:endParaRPr lang="pl-PL" sz="3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Punktowane przedmioty: </a:t>
            </a:r>
            <a:endParaRPr lang="pl-PL" sz="3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język </a:t>
            </a:r>
            <a:r>
              <a:rPr lang="pl-PL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polski, matematyka, język </a:t>
            </a:r>
            <a:r>
              <a:rPr lang="pl-PL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angielski, fizyka</a:t>
            </a:r>
            <a:endParaRPr lang="pl-PL" sz="3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Przedmioty rozszerzone:  </a:t>
            </a:r>
          </a:p>
          <a:p>
            <a:pPr algn="ctr">
              <a:buNone/>
            </a:pPr>
            <a:r>
              <a:rPr lang="pl-PL" sz="3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matematyka, geografia, język angielski</a:t>
            </a:r>
          </a:p>
          <a:p>
            <a:pPr algn="ctr">
              <a:buNone/>
            </a:pPr>
            <a:endParaRPr lang="pl-PL" sz="2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Drugi język: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niemiecki</a:t>
            </a:r>
          </a:p>
          <a:p>
            <a:pPr algn="ctr">
              <a:buNone/>
            </a:pPr>
            <a:endParaRPr lang="pl-PL" sz="2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Punktowane przedmioty: </a:t>
            </a:r>
          </a:p>
          <a:p>
            <a:pPr algn="ctr">
              <a:buNone/>
            </a:pP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język polski,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matematyka, język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angielski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geografia</a:t>
            </a:r>
          </a:p>
          <a:p>
            <a:pPr algn="ctr">
              <a:buNone/>
            </a:pPr>
            <a:endParaRPr lang="pl-PL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pl-PL" sz="7200" b="1" dirty="0">
                <a:solidFill>
                  <a:srgbClr val="FF3300"/>
                </a:solidFill>
              </a:rPr>
              <a:t>Klasa 1b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16601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Przedmioty rozszerzone:                                   </a:t>
            </a:r>
            <a:r>
              <a:rPr lang="pl-PL" sz="3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język polski, historia, wiedza </a:t>
            </a:r>
            <a:r>
              <a:rPr lang="pl-PL" sz="3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o </a:t>
            </a:r>
            <a:r>
              <a:rPr lang="pl-PL" sz="3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społeczeństwie</a:t>
            </a:r>
          </a:p>
          <a:p>
            <a:pPr algn="ctr">
              <a:buNone/>
            </a:pPr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Drugi język :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hiszpański</a:t>
            </a:r>
          </a:p>
          <a:p>
            <a:pPr algn="ctr">
              <a:buNone/>
            </a:pPr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Punktowane przedmioty: </a:t>
            </a:r>
            <a:endParaRPr lang="pl-PL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język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polski,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matematyka,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historia, wiedza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o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społeczeństwie</a:t>
            </a:r>
          </a:p>
          <a:p>
            <a:pPr algn="ctr">
              <a:buNone/>
            </a:pPr>
            <a:endParaRPr lang="pl-PL" sz="3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dirty="0">
              <a:solidFill>
                <a:srgbClr val="FF3300"/>
              </a:solidFill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28710"/>
          </a:xfrm>
        </p:spPr>
        <p:txBody>
          <a:bodyPr>
            <a:noAutofit/>
          </a:bodyPr>
          <a:lstStyle/>
          <a:p>
            <a:r>
              <a:rPr lang="pl-PL" sz="7200" b="1" dirty="0">
                <a:solidFill>
                  <a:srgbClr val="FF3300"/>
                </a:solidFill>
              </a:rPr>
              <a:t>Klasa 1c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416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Przedmioty rozszerzone:  </a:t>
            </a:r>
          </a:p>
          <a:p>
            <a:pPr algn="ctr">
              <a:buNone/>
            </a:pPr>
            <a:r>
              <a:rPr lang="pl-PL" sz="3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biologia, chemia, język angielski</a:t>
            </a:r>
            <a:endParaRPr lang="pl-PL" sz="39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Drugi język: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hiszpański</a:t>
            </a:r>
            <a:endParaRPr lang="pl-PL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Punktowane przedmioty: </a:t>
            </a:r>
            <a:endParaRPr lang="pl-PL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język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polski,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matematyka,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biologia,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chemia</a:t>
            </a:r>
            <a:endParaRPr lang="pl-PL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pl-PL" sz="7200" b="1" dirty="0">
                <a:solidFill>
                  <a:srgbClr val="FF3300"/>
                </a:solidFill>
              </a:rPr>
              <a:t>Klasa 1d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719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Przedmioty rozszerzone:  </a:t>
            </a:r>
          </a:p>
          <a:p>
            <a:pPr algn="ctr">
              <a:buNone/>
            </a:pPr>
            <a:r>
              <a:rPr lang="pl-PL" sz="3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pl-PL" sz="39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ęzyk polski, język angielski, język hiszpański</a:t>
            </a:r>
            <a:endParaRPr lang="pl-PL" sz="39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Punktowane przedmioty: </a:t>
            </a:r>
            <a:endParaRPr lang="pl-PL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język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polski,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matematyka, język angielski, geografia</a:t>
            </a:r>
            <a:endParaRPr lang="pl-PL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pl-PL" sz="7200" b="1" dirty="0">
                <a:solidFill>
                  <a:srgbClr val="FF3300"/>
                </a:solidFill>
              </a:rPr>
              <a:t>Klasa </a:t>
            </a:r>
            <a:r>
              <a:rPr lang="pl-PL" sz="7200" b="1" dirty="0" smtClean="0">
                <a:solidFill>
                  <a:srgbClr val="FF3300"/>
                </a:solidFill>
              </a:rPr>
              <a:t>1e</a:t>
            </a:r>
            <a:endParaRPr lang="pl-PL" sz="72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32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1845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5500" b="1" dirty="0" smtClean="0">
                <a:solidFill>
                  <a:srgbClr val="FF0000"/>
                </a:solidFill>
              </a:rPr>
              <a:t>Klasa 1t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Zawód: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technik elektronik</a:t>
            </a:r>
            <a:endParaRPr lang="pl-PL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Przedmioty rozszerzone: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matematyka, fizyka</a:t>
            </a:r>
          </a:p>
          <a:p>
            <a:pPr algn="ctr">
              <a:buNone/>
            </a:pPr>
            <a:endParaRPr lang="pl-PL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Punktowane przedmioty: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język polski, matematyka, fizyka, informatyka</a:t>
            </a:r>
          </a:p>
          <a:p>
            <a:pPr algn="ctr">
              <a:buNone/>
            </a:pPr>
            <a:endParaRPr lang="pl-PL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Języki obce: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angielski, niemiecki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29816" y="260648"/>
            <a:ext cx="7956376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0066"/>
                </a:solidFill>
              </a:rPr>
              <a:t>                   </a:t>
            </a:r>
            <a:br>
              <a:rPr lang="pl-PL" b="1" dirty="0" smtClean="0">
                <a:solidFill>
                  <a:srgbClr val="000066"/>
                </a:solidFill>
              </a:rPr>
            </a:br>
            <a:r>
              <a:rPr lang="pl-PL" b="1" dirty="0" smtClean="0">
                <a:solidFill>
                  <a:srgbClr val="000066"/>
                </a:solidFill>
              </a:rPr>
              <a:t>Technikum </a:t>
            </a:r>
            <a:br>
              <a:rPr lang="pl-PL" b="1" dirty="0" smtClean="0">
                <a:solidFill>
                  <a:srgbClr val="000066"/>
                </a:solidFill>
              </a:rPr>
            </a:br>
            <a:r>
              <a:rPr lang="pl-PL" b="1" dirty="0" smtClean="0">
                <a:solidFill>
                  <a:srgbClr val="000066"/>
                </a:solidFill>
              </a:rPr>
              <a:t>Elektryczno – Elektroniczne nr 1 </a:t>
            </a:r>
            <a:r>
              <a:rPr lang="pl-PL" sz="1100" b="1" dirty="0" smtClean="0">
                <a:solidFill>
                  <a:srgbClr val="000066"/>
                </a:solidFill>
              </a:rPr>
              <a:t/>
            </a:r>
            <a:br>
              <a:rPr lang="pl-PL" sz="1100" b="1" dirty="0" smtClean="0">
                <a:solidFill>
                  <a:srgbClr val="000066"/>
                </a:solidFill>
              </a:rPr>
            </a:br>
            <a:endParaRPr lang="pl-PL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99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3317</TotalTime>
  <Words>340</Words>
  <Application>Microsoft Office PowerPoint</Application>
  <PresentationFormat>Pokaz na ekranie (4:3)</PresentationFormat>
  <Paragraphs>111</Paragraphs>
  <Slides>22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Verdana</vt:lpstr>
      <vt:lpstr>Motyw pakietu Office</vt:lpstr>
      <vt:lpstr>Zespół Szkół nr 22 im. Emiliana Konopczyńskiego</vt:lpstr>
      <vt:lpstr>LXXXIII LICEUM OGÓLNOKSZTAŁCĄCE IM. EMILIANA KONOPCZYŃSKIEGO</vt:lpstr>
      <vt:lpstr>PROFILE KLAS NA ROK SZKOLNY 2021/2022</vt:lpstr>
      <vt:lpstr>Prezentacja programu PowerPoint</vt:lpstr>
      <vt:lpstr>Klasa 1b</vt:lpstr>
      <vt:lpstr>Klasa 1c</vt:lpstr>
      <vt:lpstr>Klasa 1d</vt:lpstr>
      <vt:lpstr>Klasa 1e</vt:lpstr>
      <vt:lpstr>                    Technikum  Elektryczno – Elektroniczne nr 1  </vt:lpstr>
      <vt:lpstr>ZIELONA GĘŚ - grupa teatralna Konopa</vt:lpstr>
      <vt:lpstr>ZIELONA GĘŚ</vt:lpstr>
      <vt:lpstr>Szkolny Festiwal Kultury EMILIAN </vt:lpstr>
      <vt:lpstr>Szkolny Festiwal Kultury EMILIAN </vt:lpstr>
      <vt:lpstr>Języki obce</vt:lpstr>
      <vt:lpstr>Nauka to również przyjemność!</vt:lpstr>
      <vt:lpstr>Wymiana młodzieży POLSKA-NIEMCY </vt:lpstr>
      <vt:lpstr>Wymiana młodzieży POLSKA-NIEMCY </vt:lpstr>
      <vt:lpstr>Prezentacja programu PowerPoint</vt:lpstr>
      <vt:lpstr>Prezentacja programu PowerPoint</vt:lpstr>
      <vt:lpstr>    Projekty historyczne</vt:lpstr>
      <vt:lpstr>Historyczne wyzwania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KONOPDANCE</dc:title>
  <dc:creator>ania</dc:creator>
  <cp:lastModifiedBy>Biblioteka</cp:lastModifiedBy>
  <cp:revision>153</cp:revision>
  <dcterms:created xsi:type="dcterms:W3CDTF">2015-10-04T16:25:02Z</dcterms:created>
  <dcterms:modified xsi:type="dcterms:W3CDTF">2021-02-12T12:18:50Z</dcterms:modified>
</cp:coreProperties>
</file>